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797675" cy="9926638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43" autoAdjust="0"/>
    <p:restoredTop sz="90929"/>
  </p:normalViewPr>
  <p:slideViewPr>
    <p:cSldViewPr>
      <p:cViewPr varScale="1">
        <p:scale>
          <a:sx n="89" d="100"/>
          <a:sy n="89" d="100"/>
        </p:scale>
        <p:origin x="72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98BA5-1AA6-4CF0-A4BF-9DB18BA523C2}" type="datetimeFigureOut">
              <a:rPr lang="en-US" smtClean="0"/>
              <a:t>12/17/2018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FCCAC-A322-4668-B5C3-105D46F63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96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v-SE" alt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v-SE" altLang="sv-S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4"/>
            <a:ext cx="4984962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sv-SE" smtClean="0"/>
              <a:t>Klicka här för att ändra format på bakgrundstexten</a:t>
            </a:r>
          </a:p>
          <a:p>
            <a:pPr lvl="1"/>
            <a:r>
              <a:rPr lang="sv-SE" altLang="sv-SE" smtClean="0"/>
              <a:t>Nivå två</a:t>
            </a:r>
          </a:p>
          <a:p>
            <a:pPr lvl="2"/>
            <a:r>
              <a:rPr lang="sv-SE" altLang="sv-SE" smtClean="0"/>
              <a:t>Nivå tre</a:t>
            </a:r>
          </a:p>
          <a:p>
            <a:pPr lvl="3"/>
            <a:r>
              <a:rPr lang="sv-SE" altLang="sv-SE" smtClean="0"/>
              <a:t>Nivå fyra</a:t>
            </a:r>
          </a:p>
          <a:p>
            <a:pPr lvl="4"/>
            <a:r>
              <a:rPr lang="sv-SE" altLang="sv-SE" smtClean="0"/>
              <a:t>Nivå fem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v-SE" alt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435C3D-F8CF-48FB-BFB1-E14938E9DB02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049668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1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4049048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2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732627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3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70039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4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282771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5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894021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9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94649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35C3D-F8CF-48FB-BFB1-E14938E9DB02}" type="slidenum">
              <a:rPr lang="sv-SE" altLang="sv-SE" smtClean="0"/>
              <a:pPr/>
              <a:t>10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27060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KI-Logo_rgb_platta.tif                                         001030A5Macintosh HD                   BBA748FD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22" r="1683" b="2245"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676400"/>
            <a:ext cx="7772400" cy="11430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altLang="sv-SE" noProof="0" dirty="0" err="1" smtClean="0"/>
              <a:t>Click</a:t>
            </a:r>
            <a:r>
              <a:rPr lang="sv-SE" altLang="sv-SE" noProof="0" dirty="0" smtClean="0"/>
              <a:t> to </a:t>
            </a:r>
            <a:r>
              <a:rPr lang="sv-SE" altLang="sv-SE" noProof="0" dirty="0" err="1" smtClean="0"/>
              <a:t>write</a:t>
            </a:r>
            <a:r>
              <a:rPr lang="sv-SE" altLang="sv-SE" noProof="0" dirty="0" smtClean="0"/>
              <a:t> </a:t>
            </a:r>
            <a:r>
              <a:rPr lang="sv-SE" altLang="sv-SE" noProof="0" dirty="0" err="1" smtClean="0"/>
              <a:t>headline</a:t>
            </a:r>
            <a:r>
              <a:rPr lang="sv-SE" altLang="sv-SE" noProof="0" dirty="0" smtClean="0"/>
              <a:t> here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2743200"/>
            <a:ext cx="6400800" cy="1752600"/>
          </a:xfrm>
        </p:spPr>
        <p:txBody>
          <a:bodyPr/>
          <a:lstStyle>
            <a:lvl1pPr marL="0" indent="0">
              <a:buFont typeface="Wingdings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altLang="sv-SE" noProof="0" dirty="0" err="1" smtClean="0"/>
              <a:t>Click</a:t>
            </a:r>
            <a:r>
              <a:rPr lang="sv-SE" altLang="sv-SE" noProof="0" dirty="0" smtClean="0"/>
              <a:t> here to </a:t>
            </a:r>
            <a:r>
              <a:rPr lang="sv-SE" altLang="sv-SE" noProof="0" dirty="0" err="1" smtClean="0"/>
              <a:t>write</a:t>
            </a:r>
            <a:r>
              <a:rPr lang="sv-SE" altLang="sv-SE" noProof="0" dirty="0" smtClean="0"/>
              <a:t> </a:t>
            </a:r>
            <a:r>
              <a:rPr lang="sv-SE" altLang="sv-SE" noProof="0" dirty="0" err="1" smtClean="0"/>
              <a:t>subtitle</a:t>
            </a:r>
            <a:r>
              <a:rPr lang="sv-SE" altLang="sv-SE" noProof="0" dirty="0" smtClean="0"/>
              <a:t> here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382A8-A0D3-4B03-B514-3DB37653AD5D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1A02F-5912-4FB2-BFAD-8C7D968E66DB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878571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369050" y="1054100"/>
            <a:ext cx="19431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539750" y="1054100"/>
            <a:ext cx="56769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392906-EEC7-47DD-AD72-C46313E83670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8E5A8-4F9A-480D-B720-321380784FDB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276061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write</a:t>
            </a:r>
            <a:r>
              <a:rPr lang="sv-SE" dirty="0" smtClean="0"/>
              <a:t> </a:t>
            </a:r>
            <a:r>
              <a:rPr lang="sv-SE" dirty="0" err="1" smtClean="0"/>
              <a:t>title</a:t>
            </a:r>
            <a:r>
              <a:rPr lang="sv-SE" dirty="0" smtClean="0"/>
              <a:t> here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write</a:t>
            </a:r>
            <a:r>
              <a:rPr lang="sv-SE" dirty="0" smtClean="0"/>
              <a:t> text here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16781-C84B-4367-9A6D-B2411A583ADE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206621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D4891A-10A4-4C5F-9AEA-258710330C97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9B8AF-474D-4DE2-8CDE-1228DCBA26F5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40466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5397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021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000670-5E47-4D00-9076-A45AE565ECC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D8861-44AF-4BF8-84BA-760C8EEFFED5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409007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16F1CC-AC2F-4CA7-8F2B-A3E6EAAD8710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C53A5-8648-43E2-8538-BBDF3C29AE66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74734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A69AAE-0C84-418C-902C-B32820B24CD2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327B5-809C-4F39-AF94-CC07A9797AB8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36073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EFFEAA-2321-4A99-981A-4136A627D0E0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0077F-2615-4CC1-AFD1-9519B49BCDD4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04913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B4A2F5-8CA5-429F-AAE9-4C76144224DE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02EB-2FAC-4FA8-A9B3-16376C2C5C41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56889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F5DBB-EFB0-4832-8AFE-9CEB48922D75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1EBCE-F8C0-43B4-8487-FBAE6F38F34E}" type="slidenum">
              <a:rPr lang="sv-SE" altLang="sv-SE"/>
              <a:pPr/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79929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KI-Logo_rgb.tif                                                001030A5Macintosh HD                   BBA748FD: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675" y="182563"/>
            <a:ext cx="17272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10541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sv-SE" smtClean="0"/>
              <a:t>Klicka här för att ändra format på bakgrundsrubriken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21209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sv-SE" smtClean="0"/>
              <a:t>Klicka här för att ändra format på bakgrundstexten</a:t>
            </a:r>
          </a:p>
          <a:p>
            <a:pPr lvl="1"/>
            <a:r>
              <a:rPr lang="sv-SE" altLang="sv-SE" smtClean="0"/>
              <a:t>Nivå två</a:t>
            </a:r>
          </a:p>
          <a:p>
            <a:pPr lvl="2"/>
            <a:r>
              <a:rPr lang="sv-SE" altLang="sv-SE" smtClean="0"/>
              <a:t>Nivå tre</a:t>
            </a:r>
          </a:p>
          <a:p>
            <a:pPr lvl="3"/>
            <a:r>
              <a:rPr lang="sv-SE" altLang="sv-SE" smtClean="0"/>
              <a:t>Nivå fyra</a:t>
            </a:r>
          </a:p>
          <a:p>
            <a:pPr lvl="4"/>
            <a:r>
              <a:rPr lang="sv-SE" alt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4770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2"/>
                </a:solidFill>
                <a:latin typeface="+mn-lt"/>
              </a:defRPr>
            </a:lvl1pPr>
          </a:lstStyle>
          <a:p>
            <a:fld id="{B4E51A9D-283D-4BE6-B9A3-6B9A8F3FA32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4770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77000"/>
            <a:ext cx="685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2"/>
                </a:solidFill>
                <a:latin typeface="+mn-lt"/>
              </a:defRPr>
            </a:lvl1pPr>
          </a:lstStyle>
          <a:p>
            <a:fld id="{D0F7A963-56A3-4D46-A584-40A3011591D7}" type="slidenum">
              <a:rPr lang="sv-SE" altLang="sv-SE"/>
              <a:pPr/>
              <a:t>‹#›</a:t>
            </a:fld>
            <a:endParaRPr lang="sv-SE" altLang="sv-SE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533400" y="6400800"/>
            <a:ext cx="83058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à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1600">
          <a:solidFill>
            <a:schemeClr val="accent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à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sph.harvard.edu/miguel-hernan/causal-inference-book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5840" y="1628800"/>
            <a:ext cx="7772400" cy="1143000"/>
          </a:xfrm>
        </p:spPr>
        <p:txBody>
          <a:bodyPr anchor="ctr"/>
          <a:lstStyle/>
          <a:p>
            <a:pPr algn="ctr"/>
            <a: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sz="2800" b="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dirty="0" smtClean="0"/>
              <a:t>PRACTICAL </a:t>
            </a:r>
            <a:r>
              <a:rPr lang="en-GB" dirty="0"/>
              <a:t>ON MSMs – </a:t>
            </a:r>
            <a:r>
              <a:rPr lang="en-GB" dirty="0" smtClean="0"/>
              <a:t>SINGLE </a:t>
            </a:r>
            <a:r>
              <a:rPr lang="en-GB" dirty="0"/>
              <a:t>EXPOSURE	</a:t>
            </a:r>
            <a:endParaRPr lang="sv-SE" altLang="sv-SE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Study background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72816"/>
            <a:ext cx="7918450" cy="446288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Suppose we carry out an observational study to estimate the causal effect of AZT on infection risk for AIDS </a:t>
            </a:r>
            <a:r>
              <a:rPr lang="en-GB" dirty="0" smtClean="0"/>
              <a:t>patients: </a:t>
            </a:r>
            <a:endParaRPr lang="en-US" dirty="0"/>
          </a:p>
          <a:p>
            <a:pPr lvl="0"/>
            <a:r>
              <a:rPr lang="en-GB" dirty="0"/>
              <a:t>300 subjects enrolled</a:t>
            </a:r>
            <a:endParaRPr lang="en-US" dirty="0"/>
          </a:p>
          <a:p>
            <a:pPr lvl="0"/>
            <a:r>
              <a:rPr lang="en-GB" dirty="0"/>
              <a:t>At t = 0 (baseline) and t = 1 we measure:</a:t>
            </a:r>
            <a:endParaRPr lang="en-US" dirty="0"/>
          </a:p>
          <a:p>
            <a:pPr marL="0" lvl="0" indent="0">
              <a:buNone/>
            </a:pPr>
            <a:r>
              <a:rPr lang="en-GB" dirty="0" smtClean="0"/>
              <a:t>     - CD4 </a:t>
            </a:r>
            <a:r>
              <a:rPr lang="en-GB" dirty="0"/>
              <a:t>count (L</a:t>
            </a:r>
            <a:r>
              <a:rPr lang="en-GB" baseline="-25000" dirty="0"/>
              <a:t>t</a:t>
            </a:r>
            <a:r>
              <a:rPr lang="en-GB" dirty="0"/>
              <a:t>) --- </a:t>
            </a:r>
            <a:r>
              <a:rPr lang="en-GB" i="1" dirty="0"/>
              <a:t>Time-varying confounder</a:t>
            </a:r>
            <a:endParaRPr lang="en-US" dirty="0"/>
          </a:p>
          <a:p>
            <a:pPr marL="0" lvl="0" indent="0">
              <a:buNone/>
            </a:pPr>
            <a:r>
              <a:rPr lang="en-GB" dirty="0" smtClean="0"/>
              <a:t>     - AZT </a:t>
            </a:r>
            <a:r>
              <a:rPr lang="en-GB" dirty="0"/>
              <a:t>level (A</a:t>
            </a:r>
            <a:r>
              <a:rPr lang="en-GB" baseline="-25000" dirty="0"/>
              <a:t>t</a:t>
            </a:r>
            <a:r>
              <a:rPr lang="en-GB" dirty="0"/>
              <a:t> ; ‘0’ for ‘untreated at t’, ‘1’ for ‘treated at t’) --- </a:t>
            </a:r>
            <a:r>
              <a:rPr lang="en-GB" dirty="0" smtClean="0"/>
              <a:t> </a:t>
            </a:r>
          </a:p>
          <a:p>
            <a:pPr marL="0" lvl="0" indent="0">
              <a:buNone/>
            </a:pPr>
            <a:r>
              <a:rPr lang="en-GB" i="1" dirty="0" smtClean="0"/>
              <a:t>     Time-varying </a:t>
            </a:r>
            <a:r>
              <a:rPr lang="en-GB" i="1" dirty="0"/>
              <a:t>treatment or exposure</a:t>
            </a:r>
            <a:endParaRPr lang="en-US" dirty="0"/>
          </a:p>
          <a:p>
            <a:pPr lvl="0"/>
            <a:r>
              <a:rPr lang="en-GB" dirty="0"/>
              <a:t>At end of follow up:</a:t>
            </a:r>
            <a:endParaRPr lang="en-US" dirty="0"/>
          </a:p>
          <a:p>
            <a:pPr marL="0" lvl="0" indent="0">
              <a:buNone/>
            </a:pPr>
            <a:r>
              <a:rPr lang="en-GB" dirty="0" smtClean="0"/>
              <a:t>     - </a:t>
            </a:r>
            <a:r>
              <a:rPr lang="en-GB" dirty="0" err="1" smtClean="0"/>
              <a:t>infe</a:t>
            </a:r>
            <a:r>
              <a:rPr lang="en-US" dirty="0" err="1"/>
              <a:t>ction</a:t>
            </a:r>
            <a:r>
              <a:rPr lang="en-US" dirty="0"/>
              <a:t> status (Y; ‘0’ for infection, ‘1’ for no infection) </a:t>
            </a:r>
            <a:r>
              <a:rPr lang="en-US" dirty="0" smtClean="0"/>
              <a:t>–</a:t>
            </a:r>
          </a:p>
          <a:p>
            <a:pPr marL="0" lvl="0" indent="0">
              <a:buNone/>
            </a:pPr>
            <a:r>
              <a:rPr lang="en-US" i="1" dirty="0" smtClean="0"/>
              <a:t>     Outcome</a:t>
            </a:r>
            <a:r>
              <a:rPr lang="en-US" i="1" dirty="0"/>
              <a:t>.</a:t>
            </a:r>
            <a:endParaRPr lang="en-US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sv-SE" sz="1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18/11/2016</a:t>
            </a:r>
            <a:endParaRPr lang="sv-SE" altLang="sv-SE" sz="11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dirty="0" smtClean="0">
                <a:latin typeface="Aharoni" panose="02010803020104030203" pitchFamily="2" charset="-79"/>
                <a:cs typeface="Aharoni" panose="02010803020104030203" pitchFamily="2" charset="-79"/>
              </a:rPr>
              <a:t>Laura Pazzagli</a:t>
            </a:r>
            <a:endParaRPr lang="sv-SE" altLang="sv-SE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4C569-2499-4464-9EF8-EB7F06536D01}" type="slidenum">
              <a:rPr lang="sv-SE" altLang="sv-SE">
                <a:latin typeface="Aharoni" panose="02010803020104030203" pitchFamily="2" charset="-79"/>
                <a:cs typeface="Aharoni" panose="02010803020104030203" pitchFamily="2" charset="-79"/>
              </a:rPr>
              <a:pPr/>
              <a:t>10</a:t>
            </a:fld>
            <a:endParaRPr lang="sv-SE" altLang="sv-SE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95619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The </a:t>
            </a:r>
            <a:r>
              <a:rPr lang="sv-SE" dirty="0" err="1"/>
              <a:t>role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CD4 </a:t>
            </a:r>
            <a:r>
              <a:rPr lang="sv-SE" dirty="0" err="1"/>
              <a:t>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Subjects with low CD4 count are more likely to get AZT, and more likely to get infections.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Arguable</a:t>
            </a:r>
            <a:r>
              <a:rPr lang="en-GB" dirty="0"/>
              <a:t>, CD4 count is an important confounder that we need to adjust for.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We </a:t>
            </a:r>
            <a:r>
              <a:rPr lang="en-GB" dirty="0"/>
              <a:t>assume sequential exchangeability, but we do not make further assumptions about the underlying causal structure. </a:t>
            </a:r>
            <a:endParaRPr lang="en-GB" dirty="0" smtClean="0"/>
          </a:p>
          <a:p>
            <a:endParaRPr lang="en-US" dirty="0"/>
          </a:p>
          <a:p>
            <a:r>
              <a:rPr lang="en-GB" dirty="0"/>
              <a:t>Let’s try to use regression models.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11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807023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Problem with the unadjusted 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non-causal path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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 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r>
                  <a:rPr lang="en-US" dirty="0" smtClean="0"/>
                  <a:t> </a:t>
                </a:r>
                <a:r>
                  <a:rPr lang="en-US" dirty="0"/>
                  <a:t>Y is </a:t>
                </a:r>
                <a:r>
                  <a:rPr lang="en-US" dirty="0" smtClean="0"/>
                  <a:t>open.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The non-causal path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ym typeface="Symbol" panose="05050102010706020507" pitchFamily="18" charset="2"/>
                  </a:rPr>
                  <a:t> 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/>
                  <a:t> Y is </a:t>
                </a:r>
                <a:r>
                  <a:rPr lang="en-US" dirty="0" smtClean="0"/>
                  <a:t>open.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/>
                  <a:t>Without adjustment for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), we cannot give </a:t>
                </a:r>
                <a:r>
                  <a:rPr lang="en-US" dirty="0" smtClean="0"/>
                  <a:t>the association </a:t>
                </a:r>
                <a:r>
                  <a:rPr lang="en-US" dirty="0"/>
                  <a:t>between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 and Y a causal </a:t>
                </a:r>
                <a:r>
                  <a:rPr lang="en-US" dirty="0" smtClean="0"/>
                  <a:t>interpretation.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06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12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615148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Sequential </a:t>
            </a:r>
            <a:r>
              <a:rPr lang="en-US" dirty="0" err="1" smtClean="0"/>
              <a:t>adjustement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US" dirty="0" smtClean="0"/>
              </a:p>
              <a:p>
                <a:r>
                  <a:rPr lang="en-US" dirty="0" smtClean="0"/>
                  <a:t>Sequential adjustment gives: 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    - the </a:t>
                </a:r>
                <a:r>
                  <a:rPr lang="en-US" dirty="0"/>
                  <a:t>effect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 for </a:t>
                </a:r>
                <a:r>
                  <a:rPr lang="en-US" dirty="0"/>
                  <a:t>each </a:t>
                </a:r>
                <a:r>
                  <a:rPr lang="en-US" dirty="0" smtClean="0"/>
                  <a:t>subpopulation </a:t>
                </a:r>
                <a:r>
                  <a:rPr lang="en-US" dirty="0"/>
                  <a:t>defined by levels </a:t>
                </a:r>
                <a:r>
                  <a:rPr lang="en-US" dirty="0" smtClean="0"/>
                  <a:t>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     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- the </a:t>
                </a:r>
                <a:r>
                  <a:rPr lang="en-US" dirty="0"/>
                  <a:t>effect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for each subpopulation defined by levels </a:t>
                </a:r>
                <a:r>
                  <a:rPr lang="en-US" dirty="0" smtClean="0"/>
                  <a:t>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:endParaRPr lang="it-IT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it-IT" i="1" dirty="0">
                    <a:latin typeface="Cambria Math" panose="02040503050406030204" pitchFamily="18" charset="0"/>
                  </a:rPr>
                  <a:t> </a:t>
                </a:r>
                <a:r>
                  <a:rPr lang="it-IT" i="1" dirty="0" smtClean="0">
                    <a:latin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it-IT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:endParaRPr lang="it-IT" dirty="0"/>
              </a:p>
              <a:p>
                <a:r>
                  <a:rPr lang="en-US" dirty="0"/>
                  <a:t>There is no simple interpretation of the </a:t>
                </a:r>
                <a:r>
                  <a:rPr lang="en-US" dirty="0" smtClean="0"/>
                  <a:t>parameters </a:t>
                </a:r>
                <a:r>
                  <a:rPr lang="en-US" dirty="0"/>
                  <a:t>in terms of causal </a:t>
                </a:r>
                <a:r>
                  <a:rPr lang="en-US" dirty="0" smtClean="0"/>
                  <a:t>effects.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06" r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13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573750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Marginal structural models (MSMs)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 MSM is a model for the potential outcome Y(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), </a:t>
                </a:r>
                <a:r>
                  <a:rPr lang="en-US" dirty="0"/>
                  <a:t>e.g.</a:t>
                </a:r>
              </a:p>
              <a:p>
                <a:pPr marL="0" indent="0" algn="ctr">
                  <a:buNone/>
                </a:pPr>
                <a:r>
                  <a:rPr lang="en-US" dirty="0"/>
                  <a:t>l</a:t>
                </a:r>
                <a:r>
                  <a:rPr lang="en-US" dirty="0" smtClean="0"/>
                  <a:t>ogit{P(Y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</a:t>
                </a:r>
                <a:r>
                  <a:rPr lang="en-US" dirty="0" smtClean="0"/>
                  <a:t> </a:t>
                </a:r>
                <a:r>
                  <a:rPr lang="en-US" dirty="0"/>
                  <a:t>= 1</a:t>
                </a:r>
                <a:r>
                  <a:rPr lang="en-US" dirty="0" smtClean="0"/>
                  <a:t>)} </a:t>
                </a:r>
                <a:r>
                  <a:rPr lang="en-US" dirty="0"/>
                  <a:t>= </a:t>
                </a:r>
                <a:r>
                  <a:rPr lang="en-US" dirty="0" smtClean="0">
                    <a:sym typeface="Symbol" panose="05050102010706020507" pitchFamily="18" charset="2"/>
                  </a:rPr>
                  <a:t></a:t>
                </a:r>
                <a:r>
                  <a:rPr lang="en-US" dirty="0" smtClean="0"/>
                  <a:t> </a:t>
                </a:r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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</m:t>
                        </m:r>
                      </m:e>
                      <m:sub>
                        <m:r>
                          <a:rPr lang="it-IT" b="0" i="1" dirty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     - ‘</a:t>
                </a:r>
                <a:r>
                  <a:rPr lang="en-US" dirty="0"/>
                  <a:t>marginal’, i.e. not conditional on covariates (</a:t>
                </a:r>
                <a:r>
                  <a:rPr lang="en-US" dirty="0" smtClean="0"/>
                  <a:t>population effect</a:t>
                </a:r>
                <a:r>
                  <a:rPr lang="en-US" dirty="0"/>
                  <a:t>, 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        not </a:t>
                </a:r>
                <a:r>
                  <a:rPr lang="en-US" dirty="0"/>
                  <a:t>subpopulation effect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    - ‘</a:t>
                </a:r>
                <a:r>
                  <a:rPr lang="en-US" dirty="0"/>
                  <a:t>structural’, i.e. ‘causal</a:t>
                </a:r>
                <a:r>
                  <a:rPr lang="en-US" dirty="0" smtClean="0"/>
                  <a:t>’.</a:t>
                </a:r>
                <a:endParaRPr lang="en-US" dirty="0"/>
              </a:p>
              <a:p>
                <a:r>
                  <a:rPr lang="en-US" dirty="0" smtClean="0"/>
                  <a:t>The </a:t>
                </a:r>
                <a:r>
                  <a:rPr lang="en-US" dirty="0"/>
                  <a:t>parameters in a MSM model have </a:t>
                </a:r>
                <a:r>
                  <a:rPr lang="en-US" dirty="0" smtClean="0"/>
                  <a:t>simple interpretations </a:t>
                </a:r>
                <a:r>
                  <a:rPr lang="en-US" dirty="0"/>
                  <a:t>in terms of causal </a:t>
                </a:r>
                <a:r>
                  <a:rPr lang="en-US" dirty="0" smtClean="0"/>
                  <a:t>effects: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    - e.g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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is the increase in log-odds of being infection free, </a:t>
                </a:r>
                <a:r>
                  <a:rPr lang="en-US" dirty="0" smtClean="0"/>
                  <a:t>if           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  everybody </a:t>
                </a:r>
                <a:r>
                  <a:rPr lang="en-US" dirty="0"/>
                  <a:t>is given AZT at t = 0 as compared to if </a:t>
                </a:r>
                <a:r>
                  <a:rPr lang="en-US" dirty="0" smtClean="0"/>
                  <a:t>nobody is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  given </a:t>
                </a:r>
                <a:r>
                  <a:rPr lang="en-US" dirty="0"/>
                  <a:t>AZT at t = 0, when everybody is given the </a:t>
                </a:r>
                <a:r>
                  <a:rPr lang="en-US" dirty="0" smtClean="0"/>
                  <a:t>same level </a:t>
                </a:r>
                <a:r>
                  <a:rPr lang="en-US" dirty="0"/>
                  <a:t>of  </a:t>
                </a:r>
                <a:r>
                  <a:rPr lang="en-US" dirty="0" smtClean="0"/>
                  <a:t>     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  AZT </a:t>
                </a:r>
                <a:r>
                  <a:rPr lang="en-US" dirty="0"/>
                  <a:t>at t = </a:t>
                </a:r>
                <a:r>
                  <a:rPr lang="en-US" dirty="0" smtClean="0"/>
                  <a:t>1.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06" t="-741" r="-4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14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014881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Why MSMs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unadjusted regression model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Logit{P(Y </a:t>
                </a:r>
                <a:r>
                  <a:rPr lang="en-US" dirty="0"/>
                  <a:t>= </a:t>
                </a:r>
                <a:r>
                  <a:rPr lang="en-US" dirty="0" smtClean="0"/>
                  <a:t>1|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)}=  </a:t>
                </a:r>
                <a:r>
                  <a:rPr lang="en-US" dirty="0">
                    <a:sym typeface="Symbol" panose="05050102010706020507" pitchFamily="18" charset="2"/>
                  </a:rPr>
                  <a:t></a:t>
                </a:r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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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     produces </a:t>
                </a:r>
                <a:r>
                  <a:rPr lang="en-US" dirty="0"/>
                  <a:t>the marginal (population) causal effect </a:t>
                </a:r>
                <a:r>
                  <a:rPr lang="en-US" dirty="0" smtClean="0"/>
                  <a:t>of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 on </a:t>
                </a:r>
                <a:r>
                  <a:rPr lang="en-US" dirty="0" smtClean="0"/>
                  <a:t>Y           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if </a:t>
                </a:r>
                <a:r>
                  <a:rPr lang="en-US" dirty="0"/>
                  <a:t>exposed and unexposed are </a:t>
                </a:r>
                <a:r>
                  <a:rPr lang="en-US" dirty="0" smtClean="0"/>
                  <a:t>exchangeable.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 smtClean="0"/>
                  <a:t>This </a:t>
                </a:r>
                <a:r>
                  <a:rPr lang="en-US" dirty="0"/>
                  <a:t>is in fact true in the weighted </a:t>
                </a:r>
                <a:r>
                  <a:rPr lang="en-US" dirty="0" smtClean="0"/>
                  <a:t>population: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     - The </a:t>
                </a:r>
                <a:r>
                  <a:rPr lang="en-US" dirty="0"/>
                  <a:t>weighting procedure eliminates all confounding </a:t>
                </a:r>
                <a:r>
                  <a:rPr lang="en-US" dirty="0" smtClean="0"/>
                  <a:t>by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).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06" t="-741" r="-11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15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695031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err="1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844824"/>
            <a:ext cx="7772400" cy="4390876"/>
          </a:xfrm>
        </p:spPr>
        <p:txBody>
          <a:bodyPr/>
          <a:lstStyle/>
          <a:p>
            <a:r>
              <a:rPr lang="en-US" dirty="0"/>
              <a:t>Jamie Robins </a:t>
            </a:r>
            <a:r>
              <a:rPr lang="en-US" dirty="0" smtClean="0"/>
              <a:t>&amp; </a:t>
            </a:r>
            <a:r>
              <a:rPr lang="en-US" dirty="0"/>
              <a:t>Miguel </a:t>
            </a:r>
            <a:r>
              <a:rPr lang="en-US" dirty="0" err="1" smtClean="0"/>
              <a:t>Hernán</a:t>
            </a:r>
            <a:r>
              <a:rPr lang="en-US" dirty="0" smtClean="0"/>
              <a:t> are </a:t>
            </a:r>
            <a:r>
              <a:rPr lang="en-US" dirty="0"/>
              <a:t>working on a book that provides a cohesive presentation of concepts of, and methods for, causal inference. 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The book is divided in 3 parts of increasing difficulty: causal inference without models, causal inference with models, and causal inference from complex longitudinal data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://www.hsph.harvard.edu/miguel-hernan/causal-inference-book</a:t>
            </a:r>
            <a:r>
              <a:rPr lang="en-US" dirty="0" smtClean="0">
                <a:hlinkClick r:id="rId2"/>
              </a:rPr>
              <a:t>/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16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772183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Study background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72816"/>
            <a:ext cx="7918450" cy="446288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Suppose we carry out an observational study to estimate the causal effect of </a:t>
            </a:r>
            <a:r>
              <a:rPr lang="en-GB" dirty="0" smtClean="0"/>
              <a:t>AZT (</a:t>
            </a:r>
            <a:r>
              <a:rPr lang="en-US" dirty="0" err="1"/>
              <a:t>azidothymidine</a:t>
            </a:r>
            <a:r>
              <a:rPr lang="en-US" dirty="0"/>
              <a:t>, </a:t>
            </a:r>
            <a:r>
              <a:rPr lang="en-GB" dirty="0"/>
              <a:t>antiretroviral medication) on the risk of developing an opportunistic infection for AIDS patients:</a:t>
            </a:r>
            <a:endParaRPr lang="en-US" dirty="0"/>
          </a:p>
          <a:p>
            <a:pPr lvl="0"/>
            <a:r>
              <a:rPr lang="en-GB" dirty="0"/>
              <a:t>1000 subjects enrolled</a:t>
            </a:r>
            <a:endParaRPr lang="en-US" dirty="0"/>
          </a:p>
          <a:p>
            <a:pPr lvl="0"/>
            <a:r>
              <a:rPr lang="en-GB" dirty="0"/>
              <a:t>Baseline measures:</a:t>
            </a:r>
            <a:endParaRPr lang="en-US" dirty="0"/>
          </a:p>
          <a:p>
            <a:pPr marL="0" lvl="0" indent="0">
              <a:buNone/>
            </a:pPr>
            <a:r>
              <a:rPr lang="en-GB" dirty="0" smtClean="0"/>
              <a:t>     - CD4 </a:t>
            </a:r>
            <a:r>
              <a:rPr lang="en-GB" dirty="0"/>
              <a:t>count (L) --- </a:t>
            </a:r>
            <a:r>
              <a:rPr lang="en-GB" i="1" dirty="0"/>
              <a:t>Confounder</a:t>
            </a:r>
            <a:endParaRPr lang="en-US" dirty="0"/>
          </a:p>
          <a:p>
            <a:pPr marL="0" lvl="0" indent="0">
              <a:buNone/>
            </a:pPr>
            <a:r>
              <a:rPr lang="en-GB" dirty="0" smtClean="0"/>
              <a:t>     - AZT </a:t>
            </a:r>
            <a:r>
              <a:rPr lang="en-GB" dirty="0"/>
              <a:t>level (A; ‘0’ for ‘untreated’, ‘1’ for ‘treated’) --- </a:t>
            </a:r>
            <a:r>
              <a:rPr lang="en-GB" i="1" dirty="0"/>
              <a:t>Treatment or </a:t>
            </a:r>
            <a:r>
              <a:rPr lang="en-GB" i="1" dirty="0" smtClean="0"/>
              <a:t>                  </a:t>
            </a:r>
          </a:p>
          <a:p>
            <a:pPr marL="0" indent="0">
              <a:buNone/>
            </a:pPr>
            <a:r>
              <a:rPr lang="en-GB" i="1" dirty="0" smtClean="0"/>
              <a:t>       </a:t>
            </a:r>
            <a:r>
              <a:rPr lang="en-GB" i="1" dirty="0"/>
              <a:t>exposure</a:t>
            </a:r>
            <a:endParaRPr lang="en-US" dirty="0"/>
          </a:p>
          <a:p>
            <a:r>
              <a:rPr lang="en-GB" dirty="0" smtClean="0"/>
              <a:t>At </a:t>
            </a:r>
            <a:r>
              <a:rPr lang="en-GB" dirty="0"/>
              <a:t>end of follow up: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     - infection </a:t>
            </a:r>
            <a:r>
              <a:rPr lang="en-US" dirty="0"/>
              <a:t>status (Y; ‘0’ for infection, ‘1’ for no infection) --- </a:t>
            </a:r>
            <a:endParaRPr lang="en-US" dirty="0" smtClean="0"/>
          </a:p>
          <a:p>
            <a:pPr marL="0" indent="0">
              <a:buNone/>
            </a:pPr>
            <a:r>
              <a:rPr lang="sv-SE" i="1" dirty="0" smtClean="0"/>
              <a:t>       </a:t>
            </a:r>
            <a:r>
              <a:rPr lang="en-US" i="1" dirty="0"/>
              <a:t>Outcome.</a:t>
            </a:r>
            <a:endParaRPr lang="en-US" dirty="0"/>
          </a:p>
          <a:p>
            <a:pPr marL="0" lvl="0" indent="0">
              <a:buNone/>
            </a:pPr>
            <a:endParaRPr lang="en-US" i="1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sv-SE" sz="1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18/11/2016</a:t>
            </a:r>
            <a:endParaRPr lang="sv-SE" altLang="sv-SE" sz="11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dirty="0" smtClean="0">
                <a:latin typeface="Aharoni" panose="02010803020104030203" pitchFamily="2" charset="-79"/>
                <a:cs typeface="Aharoni" panose="02010803020104030203" pitchFamily="2" charset="-79"/>
              </a:rPr>
              <a:t>Laura Pazzagli</a:t>
            </a:r>
            <a:endParaRPr lang="sv-SE" altLang="sv-SE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4C569-2499-4464-9EF8-EB7F06536D01}" type="slidenum">
              <a:rPr lang="sv-SE" altLang="sv-SE">
                <a:latin typeface="Aharoni" panose="02010803020104030203" pitchFamily="2" charset="-79"/>
                <a:cs typeface="Aharoni" panose="02010803020104030203" pitchFamily="2" charset="-79"/>
              </a:rPr>
              <a:pPr/>
              <a:t>2</a:t>
            </a:fld>
            <a:endParaRPr lang="sv-SE" altLang="sv-SE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smtClean="0"/>
              <a:t>The </a:t>
            </a:r>
            <a:r>
              <a:rPr lang="sv-SE" dirty="0" err="1" smtClean="0"/>
              <a:t>role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CD4 </a:t>
            </a:r>
            <a:r>
              <a:rPr lang="sv-SE" dirty="0" err="1" smtClean="0"/>
              <a:t>count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72816"/>
            <a:ext cx="7918450" cy="4462884"/>
          </a:xfrm>
        </p:spPr>
        <p:txBody>
          <a:bodyPr/>
          <a:lstStyle/>
          <a:p>
            <a:r>
              <a:rPr lang="en-GB" dirty="0" smtClean="0"/>
              <a:t>Subjects </a:t>
            </a:r>
            <a:r>
              <a:rPr lang="en-GB" dirty="0"/>
              <a:t>with low CD4 count are more likely to get AZT, and more likely to get infections. 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Arguable</a:t>
            </a:r>
            <a:r>
              <a:rPr lang="en-GB" dirty="0"/>
              <a:t>, CD4 count is an important confounder that we need to adjust for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/>
              <a:t>In the data, very few subjects have the same CD4 count and as a consequence stratification on CD4 count is not </a:t>
            </a:r>
            <a:r>
              <a:rPr lang="en-GB" dirty="0" smtClean="0"/>
              <a:t>feasible.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Let’s </a:t>
            </a:r>
            <a:r>
              <a:rPr lang="en-GB" dirty="0"/>
              <a:t>try to use regression models.</a:t>
            </a: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sv-SE" sz="1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18/11/2016</a:t>
            </a:r>
            <a:endParaRPr lang="sv-SE" altLang="sv-SE" sz="11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dirty="0" smtClean="0">
                <a:latin typeface="Aharoni" panose="02010803020104030203" pitchFamily="2" charset="-79"/>
                <a:cs typeface="Aharoni" panose="02010803020104030203" pitchFamily="2" charset="-79"/>
              </a:rPr>
              <a:t>Laura Pazzagli</a:t>
            </a:r>
            <a:endParaRPr lang="sv-SE" altLang="sv-SE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4C569-2499-4464-9EF8-EB7F06536D01}" type="slidenum">
              <a:rPr lang="sv-SE" altLang="sv-SE">
                <a:latin typeface="Aharoni" panose="02010803020104030203" pitchFamily="2" charset="-79"/>
                <a:cs typeface="Aharoni" panose="02010803020104030203" pitchFamily="2" charset="-79"/>
              </a:rPr>
              <a:pPr/>
              <a:t>3</a:t>
            </a:fld>
            <a:endParaRPr lang="sv-SE" altLang="sv-SE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4399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10686" y="692696"/>
            <a:ext cx="7772400" cy="1143000"/>
          </a:xfrm>
        </p:spPr>
        <p:txBody>
          <a:bodyPr/>
          <a:lstStyle/>
          <a:p>
            <a:pPr algn="ctr"/>
            <a:r>
              <a:rPr lang="sv-SE" dirty="0" smtClean="0"/>
              <a:t>Interpretation </a:t>
            </a:r>
            <a:r>
              <a:rPr lang="sv-SE" dirty="0" err="1" smtClean="0"/>
              <a:t>of</a:t>
            </a:r>
            <a:r>
              <a:rPr lang="sv-SE" dirty="0" smtClean="0"/>
              <a:t> the parameters </a:t>
            </a:r>
            <a:r>
              <a:rPr lang="sv-SE" dirty="0" err="1" smtClean="0"/>
              <a:t>of</a:t>
            </a:r>
            <a:r>
              <a:rPr lang="sv-SE" dirty="0" smtClean="0"/>
              <a:t> a </a:t>
            </a:r>
            <a:r>
              <a:rPr lang="sv-SE" dirty="0" err="1" smtClean="0"/>
              <a:t>logistic</a:t>
            </a:r>
            <a:r>
              <a:rPr lang="sv-SE" dirty="0" smtClean="0"/>
              <a:t> regression </a:t>
            </a:r>
            <a:r>
              <a:rPr lang="sv-SE" dirty="0" err="1" smtClean="0"/>
              <a:t>model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539750" y="1772816"/>
                <a:ext cx="7918450" cy="4462884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s-ES" dirty="0" smtClean="0"/>
                  <a:t>Logit</a:t>
                </a:r>
                <a:r>
                  <a:rPr lang="it-IT" dirty="0" smtClean="0"/>
                  <a:t>{</a:t>
                </a:r>
                <a:r>
                  <a:rPr lang="es-ES" dirty="0" smtClean="0"/>
                  <a:t>P(Y </a:t>
                </a:r>
                <a:r>
                  <a:rPr lang="es-ES" dirty="0"/>
                  <a:t>= </a:t>
                </a:r>
                <a:r>
                  <a:rPr lang="es-ES" dirty="0" smtClean="0"/>
                  <a:t>1|A, L)} =  </a:t>
                </a:r>
                <a:r>
                  <a:rPr lang="es-ES" dirty="0" smtClean="0">
                    <a:sym typeface="Symbol" panose="05050102010706020507" pitchFamily="18" charset="2"/>
                  </a:rPr>
                  <a:t> </a:t>
                </a:r>
                <a:r>
                  <a:rPr lang="es-ES" dirty="0" smtClean="0"/>
                  <a:t>+ </a:t>
                </a:r>
                <a:r>
                  <a:rPr lang="es-ES" dirty="0">
                    <a:sym typeface="Symbol" panose="05050102010706020507" pitchFamily="18" charset="2"/>
                  </a:rPr>
                  <a:t></a:t>
                </a:r>
                <a:r>
                  <a:rPr lang="es-ES" dirty="0" smtClean="0"/>
                  <a:t>A + </a:t>
                </a:r>
                <a:r>
                  <a:rPr lang="es-ES" dirty="0" smtClean="0">
                    <a:sym typeface="Symbol" panose="05050102010706020507" pitchFamily="18" charset="2"/>
                  </a:rPr>
                  <a:t></a:t>
                </a:r>
                <a:r>
                  <a:rPr lang="es-ES" dirty="0" smtClean="0"/>
                  <a:t>L</a:t>
                </a:r>
              </a:p>
              <a:p>
                <a:endParaRPr lang="en-GB" dirty="0" smtClean="0"/>
              </a:p>
              <a:p>
                <a14:m>
                  <m:oMath xmlns:m="http://schemas.openxmlformats.org/officeDocument/2006/math">
                    <m:r>
                      <a:rPr lang="es-ES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𝑙𝑜𝑔𝑖𝑡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1|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0,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= 0)} =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𝑙𝑜𝑔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1|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0)</m:t>
                            </m:r>
                          </m:num>
                          <m:den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0)</m:t>
                            </m:r>
                          </m:den>
                        </m:f>
                      </m:e>
                    </m:d>
                  </m:oMath>
                </a14:m>
                <a:endParaRPr lang="en-US" i="1" dirty="0"/>
              </a:p>
              <a:p>
                <a:endParaRPr lang="en-US" dirty="0"/>
              </a:p>
              <a:p>
                <a:r>
                  <a:rPr lang="es-ES" dirty="0" smtClean="0">
                    <a:sym typeface="Symbol" panose="05050102010706020507" pitchFamily="18" charset="2"/>
                  </a:rPr>
                  <a:t>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𝑙𝑜𝑔𝑖𝑡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 1</m:t>
                            </m:r>
                          </m:e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=1,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</m:d>
                      </m:e>
                    </m:d>
                    <m:r>
                      <a:rPr lang="it-IT" b="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𝑙𝑜𝑔𝑖𝑡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 1</m:t>
                            </m:r>
                          </m:e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=0,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</m:d>
                      </m:e>
                    </m:d>
                  </m:oMath>
                </a14:m>
                <a:r>
                  <a:rPr lang="en-GB" dirty="0" smtClean="0"/>
                  <a:t> </a:t>
                </a:r>
              </a:p>
              <a:p>
                <a:pPr marL="0" indent="0">
                  <a:buNone/>
                </a:pPr>
                <a:r>
                  <a:rPr lang="en-GB" dirty="0" smtClean="0"/>
                  <a:t>       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𝑙𝑜𝑔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1|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=1,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=1,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it-IT" b="0" i="1" dirty="0" smtClean="0">
                            <a:latin typeface="Cambria Math" panose="02040503050406030204" pitchFamily="18" charset="0"/>
                          </a:rPr>
                          <m:t>/</m:t>
                        </m:r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1|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=0,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=0,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e>
                    </m:d>
                  </m:oMath>
                </a14:m>
                <a:endParaRPr lang="en-GB" dirty="0" smtClean="0"/>
              </a:p>
              <a:p>
                <a:r>
                  <a:rPr lang="es-ES" dirty="0">
                    <a:sym typeface="Symbol" panose="05050102010706020507" pitchFamily="18" charset="2"/>
                  </a:rPr>
                  <a:t>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it-IT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𝑙𝑜𝑔𝑖𝑡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 1</m:t>
                            </m:r>
                          </m:e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it-IT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𝑙𝑜𝑔𝑖𝑡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= 1</m:t>
                            </m:r>
                          </m:e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</m:d>
                      </m:e>
                    </m:d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it-IT" dirty="0" smtClean="0"/>
                  <a:t>       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𝑙𝑜𝑔</m:t>
                    </m:r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1|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/</m:t>
                        </m:r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1|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𝑃𝑟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 0|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e>
                    </m:d>
                  </m:oMath>
                </a14:m>
                <a:r>
                  <a:rPr lang="it-IT" dirty="0" smtClean="0"/>
                  <a:t>        </a:t>
                </a:r>
                <a:endParaRPr lang="en-US" dirty="0"/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50" y="1772816"/>
                <a:ext cx="7918450" cy="4462884"/>
              </a:xfrm>
              <a:blipFill rotWithShape="0">
                <a:blip r:embed="rId3"/>
                <a:stretch>
                  <a:fillRect l="-693" t="-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sv-SE" sz="1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18/11/2016</a:t>
            </a:r>
            <a:endParaRPr lang="sv-SE" altLang="sv-SE" sz="11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dirty="0" smtClean="0">
                <a:latin typeface="Aharoni" panose="02010803020104030203" pitchFamily="2" charset="-79"/>
                <a:cs typeface="Aharoni" panose="02010803020104030203" pitchFamily="2" charset="-79"/>
              </a:rPr>
              <a:t>Laura Pazzagli</a:t>
            </a:r>
            <a:endParaRPr lang="sv-SE" altLang="sv-SE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4C569-2499-4464-9EF8-EB7F06536D01}" type="slidenum">
              <a:rPr lang="sv-SE" altLang="sv-SE">
                <a:latin typeface="Aharoni" panose="02010803020104030203" pitchFamily="2" charset="-79"/>
                <a:cs typeface="Aharoni" panose="02010803020104030203" pitchFamily="2" charset="-79"/>
              </a:rPr>
              <a:pPr/>
              <a:t>4</a:t>
            </a:fld>
            <a:endParaRPr lang="sv-SE" altLang="sv-SE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7521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err="1" smtClean="0"/>
              <a:t>Assumptions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the </a:t>
            </a:r>
            <a:r>
              <a:rPr lang="sv-SE" dirty="0" err="1" smtClean="0"/>
              <a:t>model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72816"/>
            <a:ext cx="7918450" cy="4462884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increase in log odds of being infection free, </a:t>
            </a:r>
            <a:r>
              <a:rPr lang="en-US" dirty="0" smtClean="0"/>
              <a:t>comparing AZT </a:t>
            </a:r>
            <a:r>
              <a:rPr lang="en-US" dirty="0"/>
              <a:t>with no AZT, at a given CD4 count L, is assumed to </a:t>
            </a:r>
            <a:r>
              <a:rPr lang="en-US" dirty="0" smtClean="0"/>
              <a:t>be constant (=</a:t>
            </a:r>
            <a:r>
              <a:rPr lang="en-US" dirty="0" smtClean="0">
                <a:sym typeface="Symbol" panose="05050102010706020507" pitchFamily="18" charset="2"/>
              </a:rPr>
              <a:t></a:t>
            </a:r>
            <a:r>
              <a:rPr lang="en-US" dirty="0" smtClean="0"/>
              <a:t> </a:t>
            </a:r>
            <a:r>
              <a:rPr lang="en-US" dirty="0"/>
              <a:t>) across levels of </a:t>
            </a:r>
            <a:r>
              <a:rPr lang="en-US" dirty="0" smtClean="0"/>
              <a:t>L.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increase in log odds for being infection free, </a:t>
            </a:r>
            <a:r>
              <a:rPr lang="en-US" dirty="0" smtClean="0"/>
              <a:t>comparing CD4 </a:t>
            </a:r>
            <a:r>
              <a:rPr lang="en-US" dirty="0"/>
              <a:t>count L + 1 with CD4 count L, at a given AZT level A</a:t>
            </a:r>
            <a:r>
              <a:rPr lang="en-US" dirty="0" smtClean="0"/>
              <a:t>, is </a:t>
            </a:r>
            <a:r>
              <a:rPr lang="en-US" dirty="0"/>
              <a:t>assumed to be constant (= </a:t>
            </a:r>
            <a:r>
              <a:rPr lang="en-US" dirty="0" smtClean="0">
                <a:sym typeface="Symbol" panose="05050102010706020507" pitchFamily="18" charset="2"/>
              </a:rPr>
              <a:t></a:t>
            </a:r>
            <a:r>
              <a:rPr lang="en-US" dirty="0" smtClean="0"/>
              <a:t>) </a:t>
            </a:r>
            <a:r>
              <a:rPr lang="en-US" dirty="0"/>
              <a:t>across levels of A and </a:t>
            </a:r>
            <a:r>
              <a:rPr lang="en-US" dirty="0" smtClean="0"/>
              <a:t>L.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sv-SE" sz="1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18/11/2016</a:t>
            </a:r>
            <a:endParaRPr lang="sv-SE" altLang="sv-SE" sz="11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dirty="0" smtClean="0">
                <a:latin typeface="Aharoni" panose="02010803020104030203" pitchFamily="2" charset="-79"/>
                <a:cs typeface="Aharoni" panose="02010803020104030203" pitchFamily="2" charset="-79"/>
              </a:rPr>
              <a:t>Laura Pazzagli</a:t>
            </a:r>
            <a:endParaRPr lang="sv-SE" altLang="sv-SE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4C569-2499-4464-9EF8-EB7F06536D01}" type="slidenum">
              <a:rPr lang="sv-SE" altLang="sv-SE">
                <a:latin typeface="Aharoni" panose="02010803020104030203" pitchFamily="2" charset="-79"/>
                <a:cs typeface="Aharoni" panose="02010803020104030203" pitchFamily="2" charset="-79"/>
              </a:rPr>
              <a:pPr/>
              <a:t>5</a:t>
            </a:fld>
            <a:endParaRPr lang="sv-SE" altLang="sv-SE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43290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72816"/>
            <a:ext cx="7772400" cy="4462884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"Remember that all models are wrong; the practical question is how wrong do they have to be to not be useful."</a:t>
            </a:r>
            <a:endParaRPr lang="en-US" sz="2400" dirty="0" smtClean="0"/>
          </a:p>
          <a:p>
            <a:pPr marL="0" indent="0" algn="ctr">
              <a:buNone/>
            </a:pPr>
            <a:endParaRPr lang="it-IT" sz="2400" dirty="0" smtClean="0"/>
          </a:p>
          <a:p>
            <a:pPr marL="0" indent="0" algn="ctr">
              <a:buNone/>
            </a:pPr>
            <a:endParaRPr lang="it-IT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“Essentially</a:t>
            </a:r>
            <a:r>
              <a:rPr lang="en-US" sz="2400" dirty="0"/>
              <a:t>, all models are wrong, but some are </a:t>
            </a:r>
            <a:r>
              <a:rPr lang="en-US" sz="2400" dirty="0" smtClean="0"/>
              <a:t>useful”</a:t>
            </a:r>
          </a:p>
          <a:p>
            <a:pPr marL="0" indent="0" algn="r">
              <a:buNone/>
            </a:pPr>
            <a:endParaRPr lang="it-IT" sz="1800" dirty="0"/>
          </a:p>
          <a:p>
            <a:pPr marL="0" indent="0" algn="r">
              <a:buNone/>
            </a:pPr>
            <a:r>
              <a:rPr lang="it-IT" sz="1800" dirty="0" smtClean="0"/>
              <a:t>George Box (</a:t>
            </a:r>
            <a:r>
              <a:rPr lang="en-US" sz="1800" dirty="0" smtClean="0"/>
              <a:t>1987),</a:t>
            </a:r>
            <a:r>
              <a:rPr lang="en-US" sz="1800" dirty="0"/>
              <a:t> </a:t>
            </a:r>
            <a:endParaRPr lang="en-US" sz="1800" dirty="0" smtClean="0"/>
          </a:p>
          <a:p>
            <a:pPr marL="0" indent="0" algn="r">
              <a:buNone/>
            </a:pPr>
            <a:r>
              <a:rPr lang="en-US" sz="1800" i="1" dirty="0" smtClean="0"/>
              <a:t>Empirical </a:t>
            </a:r>
            <a:r>
              <a:rPr lang="en-US" sz="1800" i="1" dirty="0"/>
              <a:t>Model-Building and Response Surfaces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6</a:t>
            </a:fld>
            <a:endParaRPr lang="sv-SE" altLang="sv-SE"/>
          </a:p>
        </p:txBody>
      </p:sp>
      <p:sp>
        <p:nvSpPr>
          <p:cNvPr id="7" name="Down Arrow 6"/>
          <p:cNvSpPr/>
          <p:nvPr/>
        </p:nvSpPr>
        <p:spPr bwMode="auto">
          <a:xfrm>
            <a:off x="4209926" y="3462110"/>
            <a:ext cx="432048" cy="57606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90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marginal (population)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72816"/>
            <a:ext cx="7772400" cy="44628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P(Y(1) </a:t>
            </a:r>
            <a:r>
              <a:rPr lang="en-US" dirty="0"/>
              <a:t>= 1) vs </a:t>
            </a:r>
            <a:r>
              <a:rPr lang="en-US" dirty="0" smtClean="0"/>
              <a:t>P(Y(0) </a:t>
            </a:r>
            <a:r>
              <a:rPr lang="en-US" dirty="0"/>
              <a:t>= 1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endParaRPr lang="it-IT" dirty="0" smtClean="0"/>
          </a:p>
          <a:p>
            <a:r>
              <a:rPr lang="en-US" dirty="0"/>
              <a:t>Arguably more intuitive than main effect + interaction </a:t>
            </a:r>
            <a:r>
              <a:rPr lang="en-US" dirty="0" smtClean="0"/>
              <a:t>term.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Can </a:t>
            </a:r>
            <a:r>
              <a:rPr lang="en-US" dirty="0"/>
              <a:t>always be presented as one single number (e.g. </a:t>
            </a:r>
            <a:r>
              <a:rPr lang="en-US" dirty="0" smtClean="0"/>
              <a:t>one log </a:t>
            </a:r>
            <a:r>
              <a:rPr lang="en-US" dirty="0"/>
              <a:t>odds ratio) regardless of the number of </a:t>
            </a:r>
            <a:r>
              <a:rPr lang="en-US" dirty="0" smtClean="0"/>
              <a:t>interactions.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informative than the effect at the mean/median </a:t>
            </a:r>
            <a:r>
              <a:rPr lang="en-US" dirty="0" smtClean="0"/>
              <a:t>of L</a:t>
            </a:r>
            <a:r>
              <a:rPr lang="en-US" dirty="0" smtClean="0"/>
              <a:t>, since </a:t>
            </a:r>
            <a:r>
              <a:rPr lang="en-US" dirty="0"/>
              <a:t>it applies to the whole </a:t>
            </a:r>
            <a:r>
              <a:rPr lang="en-US" dirty="0" smtClean="0"/>
              <a:t>population.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marginal effect can be estimated using the </a:t>
            </a:r>
            <a:r>
              <a:rPr lang="en-US" dirty="0" smtClean="0"/>
              <a:t>outcome model </a:t>
            </a:r>
            <a:r>
              <a:rPr lang="en-US" dirty="0"/>
              <a:t>for </a:t>
            </a:r>
            <a:r>
              <a:rPr lang="en-US" dirty="0" smtClean="0"/>
              <a:t>P(Y </a:t>
            </a:r>
            <a:r>
              <a:rPr lang="en-US" dirty="0"/>
              <a:t>= </a:t>
            </a:r>
            <a:r>
              <a:rPr lang="en-US" dirty="0" smtClean="0"/>
              <a:t>1|A, </a:t>
            </a:r>
            <a:r>
              <a:rPr lang="en-US" dirty="0"/>
              <a:t>L</a:t>
            </a:r>
            <a:r>
              <a:rPr lang="en-US" dirty="0" smtClean="0"/>
              <a:t>).</a:t>
            </a:r>
            <a:endParaRPr lang="it-I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7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698831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marginal causal log odds ratio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9750" y="1772816"/>
                <a:ext cx="7772400" cy="4462884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s-ES" dirty="0" smtClean="0"/>
                  <a:t>Logit</a:t>
                </a:r>
                <a:r>
                  <a:rPr lang="it-IT" dirty="0"/>
                  <a:t>{</a:t>
                </a:r>
                <a:r>
                  <a:rPr lang="es-ES" dirty="0"/>
                  <a:t>P(Y = 1|A, L</a:t>
                </a:r>
                <a:r>
                  <a:rPr lang="es-ES" dirty="0" smtClean="0"/>
                  <a:t>)} </a:t>
                </a:r>
                <a:r>
                  <a:rPr lang="es-ES" dirty="0"/>
                  <a:t>=  </a:t>
                </a:r>
                <a:r>
                  <a:rPr lang="es-ES" dirty="0" smtClean="0">
                    <a:sym typeface="Symbol" panose="05050102010706020507" pitchFamily="18" charset="2"/>
                  </a:rPr>
                  <a:t> </a:t>
                </a:r>
                <a:r>
                  <a:rPr lang="es-ES" dirty="0" smtClean="0"/>
                  <a:t>+ </a:t>
                </a:r>
                <a:r>
                  <a:rPr lang="es-ES" dirty="0">
                    <a:sym typeface="Symbol" panose="05050102010706020507" pitchFamily="18" charset="2"/>
                  </a:rPr>
                  <a:t></a:t>
                </a:r>
                <a:r>
                  <a:rPr lang="es-ES" dirty="0"/>
                  <a:t>A + </a:t>
                </a:r>
                <a:r>
                  <a:rPr lang="es-ES" dirty="0">
                    <a:sym typeface="Symbol" panose="05050102010706020507" pitchFamily="18" charset="2"/>
                  </a:rPr>
                  <a:t></a:t>
                </a:r>
                <a:r>
                  <a:rPr lang="es-ES" dirty="0" smtClean="0"/>
                  <a:t>L + </a:t>
                </a:r>
                <a:r>
                  <a:rPr lang="es-ES" dirty="0" smtClean="0">
                    <a:sym typeface="Symbol" panose="05050102010706020507" pitchFamily="18" charset="2"/>
                  </a:rPr>
                  <a:t>AL</a:t>
                </a:r>
                <a:endParaRPr lang="es-ES" dirty="0"/>
              </a:p>
              <a:p>
                <a:endParaRPr lang="en-GB" dirty="0"/>
              </a:p>
              <a:p>
                <a:r>
                  <a:rPr lang="en-US" dirty="0"/>
                  <a:t>We can use the estimates of </a:t>
                </a:r>
                <a:r>
                  <a:rPr lang="en-US" dirty="0" smtClean="0"/>
                  <a:t>P(Y(1) </a:t>
                </a:r>
                <a:r>
                  <a:rPr lang="en-US" dirty="0"/>
                  <a:t>= 1) and </a:t>
                </a:r>
                <a:r>
                  <a:rPr lang="en-US" dirty="0" smtClean="0"/>
                  <a:t>P(Y(0) </a:t>
                </a:r>
                <a:r>
                  <a:rPr lang="en-US" dirty="0"/>
                  <a:t>= 1) </a:t>
                </a:r>
                <a:r>
                  <a:rPr lang="en-US" dirty="0" smtClean="0"/>
                  <a:t>to construct </a:t>
                </a:r>
                <a:r>
                  <a:rPr lang="en-US" dirty="0"/>
                  <a:t>an estimate of the marginal causal log odds </a:t>
                </a:r>
                <a:r>
                  <a:rPr lang="en-US" dirty="0" smtClean="0"/>
                  <a:t>ratio.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Log{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𝐶𝑂𝑅</m:t>
                        </m:r>
                      </m:e>
                    </m:acc>
                  </m:oMath>
                </a14:m>
                <a:r>
                  <a:rPr lang="en-US" dirty="0" smtClean="0"/>
                  <a:t>} </a:t>
                </a:r>
                <a:r>
                  <a:rPr lang="en-US" dirty="0"/>
                  <a:t>= log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b="0" i="1" dirty="0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</m:acc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(1)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i="1" dirty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</m:acc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(1)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it-IT" i="1" dirty="0">
                            <a:latin typeface="Cambria Math" panose="02040503050406030204" pitchFamily="18" charset="0"/>
                          </a:rPr>
                          <m:t>/</m:t>
                        </m:r>
                        <m:f>
                          <m:f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i="1" dirty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</m:acc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i="1" dirty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</m:acc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it-IT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 =</m:t>
                            </m:r>
                            <m:r>
                              <a:rPr lang="it-IT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fr-FR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e>
                    </m:d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50" y="1772816"/>
                <a:ext cx="7772400" cy="4462884"/>
              </a:xfrm>
              <a:blipFill rotWithShape="0">
                <a:blip r:embed="rId2"/>
                <a:stretch>
                  <a:fillRect l="-706" t="-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75F-2C69-43AE-AB63-33E346A31F78}" type="datetime1">
              <a:rPr lang="en-GB" altLang="sv-SE" smtClean="0"/>
              <a:t>17/12/2018</a:t>
            </a:fld>
            <a:endParaRPr lang="sv-SE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altLang="sv-SE" smtClean="0"/>
              <a:t>Name Surname</a:t>
            </a:r>
            <a:endParaRPr lang="sv-SE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6781-C84B-4367-9A6D-B2411A583ADE}" type="slidenum">
              <a:rPr lang="sv-SE" altLang="sv-SE" smtClean="0"/>
              <a:pPr/>
              <a:t>8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375678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5840" y="1628800"/>
            <a:ext cx="7772400" cy="1143000"/>
          </a:xfrm>
        </p:spPr>
        <p:txBody>
          <a:bodyPr anchor="ctr"/>
          <a:lstStyle/>
          <a:p>
            <a:pPr algn="ctr"/>
            <a: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sz="2800" b="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GB" sz="2800" b="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GB" dirty="0" smtClean="0"/>
              <a:t>PRACTICAL </a:t>
            </a:r>
            <a:r>
              <a:rPr lang="en-GB" dirty="0"/>
              <a:t>ON MSMs – </a:t>
            </a:r>
            <a:r>
              <a:rPr lang="en-GB" dirty="0" smtClean="0"/>
              <a:t>MULTIPLE EXPOSURES</a:t>
            </a:r>
            <a:r>
              <a:rPr lang="en-GB" dirty="0"/>
              <a:t>	</a:t>
            </a:r>
            <a:endParaRPr lang="sv-SE" altLang="sv-SE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50986572"/>
      </p:ext>
    </p:extLst>
  </p:cSld>
  <p:clrMapOvr>
    <a:masterClrMapping/>
  </p:clrMapOvr>
</p:sld>
</file>

<file path=ppt/theme/theme1.xml><?xml version="1.0" encoding="utf-8"?>
<a:theme xmlns:a="http://schemas.openxmlformats.org/drawingml/2006/main" name="Designed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870052"/>
      </a:accent1>
      <a:accent2>
        <a:srgbClr val="9FE6E9"/>
      </a:accent2>
      <a:accent3>
        <a:srgbClr val="FFFFFF"/>
      </a:accent3>
      <a:accent4>
        <a:srgbClr val="000000"/>
      </a:accent4>
      <a:accent5>
        <a:srgbClr val="C3AAB3"/>
      </a:accent5>
      <a:accent6>
        <a:srgbClr val="90D0D3"/>
      </a:accent6>
      <a:hlink>
        <a:srgbClr val="D40963"/>
      </a:hlink>
      <a:folHlink>
        <a:srgbClr val="CBCBCB"/>
      </a:folHlink>
    </a:clrScheme>
    <a:fontScheme name="Office-te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alt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alt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61B54"/>
        </a:accent1>
        <a:accent2>
          <a:srgbClr val="97D8DA"/>
        </a:accent2>
        <a:accent3>
          <a:srgbClr val="FFFFFF"/>
        </a:accent3>
        <a:accent4>
          <a:srgbClr val="000000"/>
        </a:accent4>
        <a:accent5>
          <a:srgbClr val="BDABB3"/>
        </a:accent5>
        <a:accent6>
          <a:srgbClr val="88C4C5"/>
        </a:accent6>
        <a:hlink>
          <a:srgbClr val="CF006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870052"/>
    </a:accent1>
    <a:accent2>
      <a:srgbClr val="9FE6E9"/>
    </a:accent2>
    <a:accent3>
      <a:srgbClr val="FFFFFF"/>
    </a:accent3>
    <a:accent4>
      <a:srgbClr val="000000"/>
    </a:accent4>
    <a:accent5>
      <a:srgbClr val="C3AAB3"/>
    </a:accent5>
    <a:accent6>
      <a:srgbClr val="90D0D3"/>
    </a:accent6>
    <a:hlink>
      <a:srgbClr val="D40963"/>
    </a:hlink>
    <a:folHlink>
      <a:srgbClr val="CBCBC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Words>782</Words>
  <Application>Microsoft Office PowerPoint</Application>
  <PresentationFormat>On-screen Show (4:3)</PresentationFormat>
  <Paragraphs>167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Aharoni</vt:lpstr>
      <vt:lpstr>Arial</vt:lpstr>
      <vt:lpstr>Cambria Math</vt:lpstr>
      <vt:lpstr>Symbol</vt:lpstr>
      <vt:lpstr>Times</vt:lpstr>
      <vt:lpstr>Wingdings</vt:lpstr>
      <vt:lpstr>Designed template</vt:lpstr>
      <vt:lpstr>   PRACTICAL ON MSMs – SINGLE EXPOSURE </vt:lpstr>
      <vt:lpstr>Study background</vt:lpstr>
      <vt:lpstr>The role of CD4 count</vt:lpstr>
      <vt:lpstr>Interpretation of the parameters of a logistic regression model</vt:lpstr>
      <vt:lpstr>Assumptions of the model</vt:lpstr>
      <vt:lpstr>Remarks</vt:lpstr>
      <vt:lpstr>The marginal (population) effect</vt:lpstr>
      <vt:lpstr>The marginal causal log odds ratio</vt:lpstr>
      <vt:lpstr>   PRACTICAL ON MSMs – MULTIPLE EXPOSURES </vt:lpstr>
      <vt:lpstr>Study background</vt:lpstr>
      <vt:lpstr>The role of CD4 count</vt:lpstr>
      <vt:lpstr>Problem with the unadjusted analysis</vt:lpstr>
      <vt:lpstr>Sequential adjustement</vt:lpstr>
      <vt:lpstr>Marginal structural models (MSMs)</vt:lpstr>
      <vt:lpstr>Why MSMs</vt:lpstr>
      <vt:lpstr>References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Pazzagli</dc:creator>
  <cp:lastModifiedBy>Laura Pazzagli</cp:lastModifiedBy>
  <cp:revision>89</cp:revision>
  <cp:lastPrinted>2016-11-21T14:03:50Z</cp:lastPrinted>
  <dcterms:created xsi:type="dcterms:W3CDTF">2016-11-07T09:34:35Z</dcterms:created>
  <dcterms:modified xsi:type="dcterms:W3CDTF">2018-12-17T15:27:22Z</dcterms:modified>
</cp:coreProperties>
</file>