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2" r:id="rId2"/>
    <p:sldId id="298" r:id="rId3"/>
    <p:sldId id="299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271" r:id="rId13"/>
    <p:sldId id="322" r:id="rId14"/>
    <p:sldId id="326" r:id="rId15"/>
  </p:sldIdLst>
  <p:sldSz cx="9144000" cy="6858000" type="screen4x3"/>
  <p:notesSz cx="6858000" cy="9144000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-1680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C480CFF-F38A-42BB-A1D8-59C86D3267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26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3238AC3-ED98-48F2-A088-DE2354F454D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95048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ＭＳ Ｐゴシック" pitchFamily="6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69A63B-8942-426A-8A40-665D511ABF35}" type="slidenum">
              <a:rPr lang="sv-SE" smtClean="0">
                <a:latin typeface="Times" charset="0"/>
                <a:ea typeface="ＭＳ Ｐゴシック" charset="-128"/>
              </a:rPr>
              <a:pPr/>
              <a:t>1</a:t>
            </a:fld>
            <a:endParaRPr lang="sv-SE" smtClean="0">
              <a:latin typeface="Times" charset="0"/>
              <a:ea typeface="ＭＳ Ｐゴシック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C8A1B-510A-49C9-9470-EAD7632B0265}" type="slidenum">
              <a:rPr lang="sv-SE" smtClean="0">
                <a:latin typeface="Times" charset="0"/>
                <a:ea typeface="ＭＳ Ｐゴシック" charset="-128"/>
              </a:rPr>
              <a:pPr/>
              <a:t>12</a:t>
            </a:fld>
            <a:endParaRPr lang="sv-SE" smtClean="0">
              <a:latin typeface="Times" charset="0"/>
              <a:ea typeface="ＭＳ Ｐゴシック" charset="-128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 l="1666" t="2222" r="1683" b="2245"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sv-SE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743200"/>
            <a:ext cx="6400800" cy="1752600"/>
          </a:xfrm>
        </p:spPr>
        <p:txBody>
          <a:bodyPr/>
          <a:lstStyle>
            <a:lvl1pPr marL="0" indent="0">
              <a:buFont typeface="Wingdings" pitchFamily="68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sv-SE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AF1E3-E50E-4C89-A4A4-9D00DE1E8580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6EBEB-8F7E-4487-B3E2-C4E120BFA9D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9050" y="1054100"/>
            <a:ext cx="1943100" cy="51816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1054100"/>
            <a:ext cx="5676900" cy="51816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AB39-AB3F-4B3E-9A6C-621BD89BB016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8918D-5B7E-43FC-8E9B-DB3BAC27FE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BF0A1-EDAE-4EC8-9B92-1EB9834A850B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08D1E-ACBC-4CBB-91D0-B8528B1D223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B7F08-7125-4E91-83F4-AD0B38148382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DD138-0752-4913-A23E-FC7347684A9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21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92296-0741-4679-A210-6E66DC43C42F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C6C4-E05D-4A8D-9487-BCC59C36E66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57726-C787-48E9-AAA9-5750309FD485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9ED48-D18D-4361-AD07-6DE16853B33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FD02F-B0F9-4BB7-9096-5093EA157F0A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B0EC0-5804-4F57-82E9-A0E639F1FC4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9C7D8-C717-452A-A00A-B62CB3B86297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522FC-2080-4DC6-95FF-AAAA5BE8E99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C4A89-34EB-427C-A1DE-9219B9F5B00E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DDC57-9597-445E-9966-C26A315095D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D9E09-E61D-4968-83BC-37B4F205D714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C15DE-87D2-4EE2-830B-425FF7FF955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78675" y="182563"/>
            <a:ext cx="17272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1054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title style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21209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4770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8E80F0F-72CF-40BC-B884-73454942E0EB}" type="datetime1">
              <a:rPr lang="sv-SE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4770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770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173608A9-38A1-450C-BC0A-5173615A6BD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533400" y="6400800"/>
            <a:ext cx="83058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68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ＭＳ Ｐゴシック" pitchFamily="68" charset="-128"/>
          <a:cs typeface="ＭＳ Ｐゴシック" pitchFamily="68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ＭＳ Ｐゴシック" pitchFamily="68" charset="-128"/>
          <a:cs typeface="ＭＳ Ｐゴシック" pitchFamily="6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à"/>
        <a:defRPr>
          <a:solidFill>
            <a:schemeClr val="tx1"/>
          </a:solidFill>
          <a:latin typeface="+mn-lt"/>
          <a:ea typeface="ＭＳ Ｐゴシック" pitchFamily="68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1600">
          <a:solidFill>
            <a:schemeClr val="accent1"/>
          </a:solidFill>
          <a:latin typeface="+mn-lt"/>
          <a:ea typeface="ＭＳ Ｐゴシック" pitchFamily="68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à"/>
        <a:defRPr sz="1400">
          <a:solidFill>
            <a:schemeClr val="tx1"/>
          </a:solidFill>
          <a:latin typeface="+mn-lt"/>
          <a:ea typeface="ＭＳ Ｐゴシック" pitchFamily="68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gitty.net/dagitty.zip" TargetMode="External"/><Relationship Id="rId2" Type="http://schemas.openxmlformats.org/officeDocument/2006/relationships/hyperlink" Target="http://www.dagitty.ne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12776"/>
            <a:ext cx="7772400" cy="936104"/>
          </a:xfrm>
        </p:spPr>
        <p:txBody>
          <a:bodyPr/>
          <a:lstStyle/>
          <a:p>
            <a:pPr eaLnBrk="1" hangingPunct="1"/>
            <a:r>
              <a:rPr lang="en-US" dirty="0" err="1" smtClean="0">
                <a:ea typeface="ＭＳ Ｐゴシック" charset="-128"/>
              </a:rPr>
              <a:t>DAGitty</a:t>
            </a:r>
            <a:r>
              <a:rPr lang="en-US" dirty="0" smtClean="0">
                <a:ea typeface="ＭＳ Ｐゴシック" charset="-128"/>
              </a:rPr>
              <a:t> (Version </a:t>
            </a:r>
            <a:r>
              <a:rPr lang="en-US" dirty="0" smtClean="0">
                <a:ea typeface="ＭＳ Ｐゴシック" charset="-128"/>
              </a:rPr>
              <a:t>2.x)</a:t>
            </a:r>
            <a:endParaRPr lang="en-US" dirty="0" smtClean="0">
              <a:ea typeface="ＭＳ Ｐゴシック" charset="-12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852936"/>
            <a:ext cx="7270576" cy="1224136"/>
          </a:xfrm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 sz="2400" dirty="0" smtClean="0">
                <a:ea typeface="ＭＳ Ｐゴシック" charset="-128"/>
              </a:rPr>
              <a:t>A graphical Tool for Analyzing Causal Diagram</a:t>
            </a:r>
          </a:p>
          <a:p>
            <a:pPr eaLnBrk="1" hangingPunct="1">
              <a:buFont typeface="Wingdings" charset="2"/>
              <a:buNone/>
            </a:pPr>
            <a:r>
              <a:rPr lang="en-US" sz="2400" dirty="0" smtClean="0">
                <a:ea typeface="ＭＳ Ｐゴシック" charset="-128"/>
              </a:rPr>
              <a:t>Epidemiology, 22 (5),2011, </a:t>
            </a:r>
          </a:p>
          <a:p>
            <a:pPr eaLnBrk="1" hangingPunct="1">
              <a:buFont typeface="Wingdings" charset="2"/>
              <a:buNone/>
            </a:pPr>
            <a:r>
              <a:rPr lang="en-US" sz="2400" dirty="0" err="1" smtClean="0">
                <a:ea typeface="ＭＳ Ｐゴシック" charset="-128"/>
              </a:rPr>
              <a:t>J.Textor</a:t>
            </a:r>
            <a:r>
              <a:rPr lang="en-US" sz="2400" dirty="0" smtClean="0">
                <a:ea typeface="ＭＳ Ｐゴシック" charset="-128"/>
              </a:rPr>
              <a:t>, </a:t>
            </a:r>
            <a:r>
              <a:rPr lang="en-US" sz="2400" dirty="0" err="1" smtClean="0">
                <a:ea typeface="ＭＳ Ｐゴシック" charset="-128"/>
              </a:rPr>
              <a:t>J.Hardt</a:t>
            </a:r>
            <a:r>
              <a:rPr lang="en-US" sz="2400" dirty="0" smtClean="0">
                <a:ea typeface="ＭＳ Ｐゴシック" charset="-128"/>
              </a:rPr>
              <a:t>, </a:t>
            </a:r>
            <a:r>
              <a:rPr lang="en-US" sz="2400" dirty="0" err="1" smtClean="0">
                <a:ea typeface="ＭＳ Ｐゴシック" charset="-128"/>
              </a:rPr>
              <a:t>S.Knuppel</a:t>
            </a:r>
            <a:endParaRPr lang="en-US" sz="24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0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4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400" dirty="0" smtClean="0"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2088" y="5086808"/>
            <a:ext cx="795637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Rino Bellocco, </a:t>
            </a:r>
          </a:p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Department of Medical Epidemiology and Biostatistics</a:t>
            </a:r>
          </a:p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Karolinska Institutet , Sweden</a:t>
            </a:r>
          </a:p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Department of Statistics, University of Milano-Bicocca, Italy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Displaying the moral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4116412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To identify minimal sufficient adjustment sets, </a:t>
            </a:r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 uses the so-called moral graph, which results from a transformation of the model to an undirected, typically smaller, graph. 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This procedure is also highly recommended if you wish to verify the calculation by hand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In </a:t>
            </a:r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, you can switch between display of the model and its moral graph by pressing the “m” key</a:t>
            </a:r>
            <a:r>
              <a:rPr lang="en-US" sz="2400" dirty="0" smtClean="0"/>
              <a:t>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10</a:t>
            </a:fld>
            <a:endParaRPr lang="sv-S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72816"/>
            <a:ext cx="7772400" cy="4464496"/>
          </a:xfrm>
        </p:spPr>
        <p:txBody>
          <a:bodyPr/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002060"/>
                </a:solidFill>
              </a:rPr>
              <a:t>Paths </a:t>
            </a:r>
          </a:p>
          <a:p>
            <a:pPr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     (causal, biasing), (open, closed)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Adjustment sets </a:t>
            </a:r>
          </a:p>
          <a:p>
            <a:pPr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      A sufficient adjustment set is a set S of covariates such that adjustment, stratification, or selection (e.g. by  restriction or matching) will minimize bias when estimating the causal effect of the exposure on the outcome; this is only true if the causal assumptions encoded in the diagram are correct.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11</a:t>
            </a:fld>
            <a:endParaRPr lang="sv-S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8BA72A8-8207-4352-A3FE-AEE23F2029E5}" type="datetime4">
              <a:rPr lang="sv-SE" smtClean="0">
                <a:ea typeface="ＭＳ Ｐゴシック" charset="-128"/>
              </a:rPr>
              <a:pPr/>
              <a:t>8 december 2013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7F8ADF1-2E53-4C54-B930-D6070E7D47C6}" type="slidenum">
              <a:rPr lang="sv-SE" smtClean="0">
                <a:ea typeface="ＭＳ Ｐゴシック" charset="-128"/>
              </a:rPr>
              <a:pPr/>
              <a:t>12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26976"/>
            <a:ext cx="7772400" cy="156592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Example:  Reducing Bias through DAGS </a:t>
            </a:r>
            <a:br>
              <a:rPr lang="en-US" dirty="0" smtClean="0">
                <a:ea typeface="ＭＳ Ｐゴシック" charset="-128"/>
              </a:rPr>
            </a:br>
            <a:r>
              <a:rPr lang="en-US" sz="2000" dirty="0" smtClean="0">
                <a:ea typeface="ＭＳ Ｐゴシック" charset="-128"/>
              </a:rPr>
              <a:t>Ian Shier and Robert W Platt</a:t>
            </a:r>
            <a:br>
              <a:rPr lang="en-US" sz="2000" dirty="0" smtClean="0">
                <a:ea typeface="ＭＳ Ｐゴシック" charset="-128"/>
              </a:rPr>
            </a:br>
            <a:r>
              <a:rPr lang="en-US" sz="2000" dirty="0" smtClean="0">
                <a:ea typeface="ＭＳ Ｐゴシック" charset="-128"/>
              </a:rPr>
              <a:t>BMC Medical Research Methodology</a:t>
            </a:r>
            <a:r>
              <a:rPr lang="en-US" dirty="0" smtClean="0">
                <a:ea typeface="ＭＳ Ｐゴシック" charset="-128"/>
              </a:rPr>
              <a:t/>
            </a:r>
            <a:br>
              <a:rPr lang="en-US" dirty="0" smtClean="0">
                <a:ea typeface="ＭＳ Ｐゴシック" charset="-128"/>
              </a:rPr>
            </a:br>
            <a:endParaRPr lang="en-US" dirty="0" smtClean="0">
              <a:ea typeface="ＭＳ Ｐゴシック" charset="-128"/>
            </a:endParaRPr>
          </a:p>
        </p:txBody>
      </p:sp>
      <p:sp>
        <p:nvSpPr>
          <p:cNvPr id="52" name="Content Placeholder 51"/>
          <p:cNvSpPr>
            <a:spLocks noGrp="1"/>
          </p:cNvSpPr>
          <p:nvPr>
            <p:ph idx="1"/>
          </p:nvPr>
        </p:nvSpPr>
        <p:spPr>
          <a:xfrm>
            <a:off x="539552" y="2348880"/>
            <a:ext cx="7772400" cy="388682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S1: the covariates chosen to reduce bias should not be descendants of exposure X</a:t>
            </a:r>
          </a:p>
          <a:p>
            <a:r>
              <a:rPr lang="en-US" dirty="0" smtClean="0"/>
              <a:t>S2: delete all variables that satisfy the following: 1) non ancestors of X 2) non ancestors of outcome 3) non ancestors of covariates that one is including to reduce bias</a:t>
            </a:r>
          </a:p>
          <a:p>
            <a:r>
              <a:rPr lang="en-US" dirty="0" smtClean="0"/>
              <a:t>S3: Delete all lines from X</a:t>
            </a:r>
          </a:p>
          <a:p>
            <a:r>
              <a:rPr lang="en-US" dirty="0" smtClean="0"/>
              <a:t>S4: Connect any two parents sharing a common child</a:t>
            </a:r>
          </a:p>
          <a:p>
            <a:r>
              <a:rPr lang="en-US" dirty="0" smtClean="0"/>
              <a:t>S5: Strip all arrowheads from lines</a:t>
            </a:r>
          </a:p>
          <a:p>
            <a:r>
              <a:rPr lang="en-US" dirty="0" smtClean="0"/>
              <a:t>S6: Delete all lines between the covariates in the models and any other covariates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790724"/>
          </a:xfrm>
        </p:spPr>
        <p:txBody>
          <a:bodyPr/>
          <a:lstStyle/>
          <a:p>
            <a:r>
              <a:rPr lang="sv-SE" dirty="0" smtClean="0">
                <a:ea typeface="ＭＳ Ｐゴシック" charset="-128"/>
              </a:rPr>
              <a:t>Interpretation</a:t>
            </a:r>
          </a:p>
        </p:txBody>
      </p:sp>
      <p:sp>
        <p:nvSpPr>
          <p:cNvPr id="11267" name="Content Placeholder 5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1308100"/>
          </a:xfrm>
        </p:spPr>
        <p:txBody>
          <a:bodyPr/>
          <a:lstStyle/>
          <a:p>
            <a:r>
              <a:rPr lang="sv-SE" dirty="0" err="1" smtClean="0">
                <a:ea typeface="ＭＳ Ｐゴシック" charset="-128"/>
              </a:rPr>
              <a:t>If</a:t>
            </a:r>
            <a:r>
              <a:rPr lang="sv-SE" dirty="0" smtClean="0">
                <a:ea typeface="ＭＳ Ｐゴシック" charset="-128"/>
              </a:rPr>
              <a:t> X is </a:t>
            </a:r>
            <a:r>
              <a:rPr lang="en-US" dirty="0" smtClean="0">
                <a:ea typeface="ＭＳ Ｐゴシック" charset="-128"/>
              </a:rPr>
              <a:t>dissociated</a:t>
            </a:r>
            <a:r>
              <a:rPr lang="sv-SE" dirty="0" smtClean="0">
                <a:ea typeface="ＭＳ Ｐゴシック" charset="-128"/>
              </a:rPr>
              <a:t> from the </a:t>
            </a:r>
            <a:r>
              <a:rPr lang="sv-SE" dirty="0" err="1" smtClean="0">
                <a:ea typeface="ＭＳ Ｐゴシック" charset="-128"/>
              </a:rPr>
              <a:t>outcome</a:t>
            </a:r>
            <a:r>
              <a:rPr lang="sv-SE" dirty="0" smtClean="0">
                <a:ea typeface="ＭＳ Ｐゴシック" charset="-128"/>
              </a:rPr>
              <a:t> after S6 </a:t>
            </a:r>
            <a:r>
              <a:rPr lang="sv-SE" dirty="0" err="1" smtClean="0">
                <a:ea typeface="ＭＳ Ｐゴシック" charset="-128"/>
              </a:rPr>
              <a:t>then</a:t>
            </a:r>
            <a:r>
              <a:rPr lang="sv-SE" dirty="0" smtClean="0">
                <a:ea typeface="ＭＳ Ｐゴシック" charset="-128"/>
              </a:rPr>
              <a:t> the </a:t>
            </a:r>
            <a:r>
              <a:rPr lang="sv-SE" dirty="0" err="1" smtClean="0">
                <a:ea typeface="ＭＳ Ｐゴシック" charset="-128"/>
              </a:rPr>
              <a:t>statistical</a:t>
            </a:r>
            <a:r>
              <a:rPr lang="sv-SE" dirty="0" smtClean="0">
                <a:ea typeface="ＭＳ Ｐゴシック" charset="-128"/>
              </a:rPr>
              <a:t> </a:t>
            </a:r>
            <a:r>
              <a:rPr lang="sv-SE" dirty="0" err="1" smtClean="0">
                <a:ea typeface="ＭＳ Ｐゴシック" charset="-128"/>
              </a:rPr>
              <a:t>model</a:t>
            </a:r>
            <a:r>
              <a:rPr lang="sv-SE" dirty="0" smtClean="0">
                <a:ea typeface="ＭＳ Ｐゴシック" charset="-128"/>
              </a:rPr>
              <a:t> chosen </a:t>
            </a:r>
            <a:r>
              <a:rPr lang="sv-SE" dirty="0" err="1" smtClean="0">
                <a:ea typeface="ＭＳ Ｐゴシック" charset="-128"/>
              </a:rPr>
              <a:t>minimizes</a:t>
            </a:r>
            <a:r>
              <a:rPr lang="sv-SE" dirty="0" smtClean="0">
                <a:ea typeface="ＭＳ Ｐゴシック" charset="-128"/>
              </a:rPr>
              <a:t> the </a:t>
            </a:r>
            <a:r>
              <a:rPr lang="sv-SE" dirty="0" err="1" smtClean="0">
                <a:ea typeface="ＭＳ Ｐゴシック" charset="-128"/>
              </a:rPr>
              <a:t>bias</a:t>
            </a:r>
            <a:r>
              <a:rPr lang="sv-SE" dirty="0" smtClean="0">
                <a:ea typeface="ＭＳ Ｐゴシック" charset="-128"/>
              </a:rPr>
              <a:t> of the </a:t>
            </a:r>
            <a:r>
              <a:rPr lang="sv-SE" dirty="0" err="1" smtClean="0">
                <a:ea typeface="ＭＳ Ｐゴシック" charset="-128"/>
              </a:rPr>
              <a:t>estimate</a:t>
            </a:r>
            <a:r>
              <a:rPr lang="sv-SE" dirty="0" smtClean="0">
                <a:ea typeface="ＭＳ Ｐゴシック" charset="-128"/>
              </a:rPr>
              <a:t> of X on the chosen </a:t>
            </a:r>
            <a:r>
              <a:rPr lang="sv-SE" dirty="0" err="1" smtClean="0">
                <a:ea typeface="ＭＳ Ｐゴシック" charset="-128"/>
              </a:rPr>
              <a:t>outcome</a:t>
            </a:r>
            <a:endParaRPr lang="sv-SE" dirty="0" smtClean="0">
              <a:ea typeface="ＭＳ Ｐゴシック" charset="-128"/>
            </a:endParaRPr>
          </a:p>
          <a:p>
            <a:endParaRPr lang="sv-SE" dirty="0" smtClean="0">
              <a:ea typeface="ＭＳ Ｐゴシック" charset="-128"/>
            </a:endParaRPr>
          </a:p>
        </p:txBody>
      </p:sp>
      <p:sp>
        <p:nvSpPr>
          <p:cNvPr id="1126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38BF40B-5295-4DAA-91F4-0AA71EED843B}" type="datetime1">
              <a:rPr lang="sv-SE" smtClean="0">
                <a:ea typeface="ＭＳ Ｐゴシック" charset="-128"/>
              </a:rPr>
              <a:pPr/>
              <a:t>2013-12-08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12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A09E0B-5F3F-4E22-88B3-471AA81D8A79}" type="slidenum">
              <a:rPr lang="sv-SE" smtClean="0">
                <a:ea typeface="ＭＳ Ｐゴシック" charset="-128"/>
              </a:rPr>
              <a:pPr/>
              <a:t>13</a:t>
            </a:fld>
            <a:endParaRPr lang="sv-SE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3208591-F6D4-40AE-BE5B-ECED46676934}" type="datetime1">
              <a:rPr lang="sv-SE" smtClean="0">
                <a:ea typeface="ＭＳ Ｐゴシック" charset="-128"/>
              </a:rPr>
              <a:pPr/>
              <a:t>2013-12-08</a:t>
            </a:fld>
            <a:endParaRPr lang="sv-SE" dirty="0" smtClean="0">
              <a:ea typeface="ＭＳ Ｐゴシック" charset="-128"/>
            </a:endParaRPr>
          </a:p>
        </p:txBody>
      </p:sp>
      <p:sp>
        <p:nvSpPr>
          <p:cNvPr id="122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B4FD5C-F043-4D50-A103-1A9D266FAB5F}" type="slidenum">
              <a:rPr lang="sv-SE" smtClean="0">
                <a:ea typeface="ＭＳ Ｐゴシック" charset="-128"/>
              </a:rPr>
              <a:pPr/>
              <a:t>14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646708"/>
          </a:xfrm>
        </p:spPr>
        <p:txBody>
          <a:bodyPr/>
          <a:lstStyle/>
          <a:p>
            <a:r>
              <a:rPr lang="en-US" dirty="0" smtClean="0"/>
              <a:t>Total versus direct effect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132856"/>
            <a:ext cx="7632848" cy="429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Adjustment sets for the total effect are sets that block all biasing paths and leave all causal paths (i.e., paths of the form ) unblocked</a:t>
            </a:r>
            <a:endParaRPr lang="en-US" sz="2800" b="1" dirty="0" smtClean="0">
              <a:solidFill>
                <a:schemeClr val="accent1"/>
              </a:solidFill>
              <a:latin typeface="+mj-lt"/>
              <a:ea typeface="ＭＳ Ｐゴシック" pitchFamily="68" charset="-128"/>
              <a:cs typeface="ＭＳ Ｐゴシック" pitchFamily="68" charset="-128"/>
            </a:endParaRPr>
          </a:p>
          <a:p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Adjustment sets for the direct effect are sets that block all biasing paths and all causal paths, and leave only the direct arrow from exposure to outcome (i.e., the path e -&gt; o, if it exists ) unblocked.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In a diagram where the only causal path between exposure and outcome is the path e -&gt; o,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Content Placeholder 2"/>
          <p:cNvSpPr>
            <a:spLocks noGrp="1"/>
          </p:cNvSpPr>
          <p:nvPr>
            <p:ph idx="1"/>
          </p:nvPr>
        </p:nvSpPr>
        <p:spPr>
          <a:xfrm>
            <a:off x="539750" y="2122512"/>
            <a:ext cx="7772400" cy="3898776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Produced by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Johanness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Textor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(</a:t>
            </a:r>
            <a:r>
              <a:rPr lang="en-US" sz="2400" dirty="0" smtClean="0">
                <a:solidFill>
                  <a:srgbClr val="002060"/>
                </a:solidFill>
              </a:rPr>
              <a:t>University of </a:t>
            </a:r>
            <a:r>
              <a:rPr lang="en-US" sz="2400" dirty="0" err="1" smtClean="0">
                <a:solidFill>
                  <a:srgbClr val="002060"/>
                </a:solidFill>
              </a:rPr>
              <a:t>Lubeck</a:t>
            </a:r>
            <a:r>
              <a:rPr lang="en-US" sz="2400" dirty="0" smtClean="0">
                <a:solidFill>
                  <a:srgbClr val="002060"/>
                </a:solidFill>
              </a:rPr>
              <a:t>, Germany)</a:t>
            </a:r>
            <a:endParaRPr lang="en-US" sz="2400" dirty="0" smtClean="0">
              <a:solidFill>
                <a:srgbClr val="002060"/>
              </a:solidFill>
              <a:ea typeface="ＭＳ Ｐゴシック" charset="-128"/>
              <a:hlinkClick r:id="rId2"/>
            </a:endParaRP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http://www.dagitty.net</a:t>
            </a: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http://www.dagitty.net/dagitty.zip</a:t>
            </a: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Open source license, free access</a:t>
            </a:r>
            <a:endParaRPr lang="en-US" sz="2400" dirty="0" smtClean="0">
              <a:solidFill>
                <a:srgbClr val="002060"/>
              </a:solidFill>
              <a:ea typeface="ＭＳ Ｐゴシック" charset="-128"/>
              <a:hlinkClick r:id="rId3"/>
            </a:endParaRPr>
          </a:p>
          <a:p>
            <a:pPr eaLnBrk="1" hangingPunct="1"/>
            <a:endParaRPr lang="en-US" dirty="0" smtClean="0">
              <a:ea typeface="ＭＳ Ｐゴシック" charset="-128"/>
            </a:endParaRPr>
          </a:p>
          <a:p>
            <a:pPr eaLnBrk="1" hangingPunct="1"/>
            <a:endParaRPr lang="en-US" dirty="0" smtClean="0">
              <a:ea typeface="ＭＳ Ｐゴシック" charset="-128"/>
            </a:endParaRPr>
          </a:p>
        </p:txBody>
      </p:sp>
      <p:sp>
        <p:nvSpPr>
          <p:cNvPr id="10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36C768C-C725-466C-A1F8-4AF3BB6A4476}" type="datetime4">
              <a:rPr lang="sv-SE" smtClean="0">
                <a:ea typeface="ＭＳ Ｐゴシック" charset="-128"/>
              </a:rPr>
              <a:pPr/>
              <a:t>8 december 2013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E7032A-73D9-41DC-B6C6-6B39D46E3371}" type="slidenum">
              <a:rPr lang="sv-SE" smtClean="0">
                <a:ea typeface="ＭＳ Ｐゴシック" charset="-128"/>
              </a:rPr>
              <a:pPr/>
              <a:t>2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5617" y="908720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Basic Info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DAGs provide a graphical approach to minimize bias in epidemiological studies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In practice can be cumbersome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DAG program (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Knuppel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and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Stang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)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dagR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(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Breitling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)</a:t>
            </a:r>
          </a:p>
        </p:txBody>
      </p:sp>
      <p:sp>
        <p:nvSpPr>
          <p:cNvPr id="205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E55B89D-02A6-4DF3-B419-791C3FCBEC0A}" type="datetime4">
              <a:rPr lang="sv-SE" smtClean="0">
                <a:ea typeface="ＭＳ Ｐゴシック" charset="-128"/>
              </a:rPr>
              <a:pPr/>
              <a:t>8 december 2013</a:t>
            </a:fld>
            <a:endParaRPr lang="sv-SE" dirty="0" smtClean="0">
              <a:ea typeface="ＭＳ Ｐゴシック" charset="-128"/>
            </a:endParaRPr>
          </a:p>
        </p:txBody>
      </p:sp>
      <p:sp>
        <p:nvSpPr>
          <p:cNvPr id="2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7F70E4-A4E5-4401-B9F7-D14A1764FA01}" type="slidenum">
              <a:rPr lang="sv-SE" smtClean="0">
                <a:ea typeface="ＭＳ Ｐゴシック" charset="-128"/>
              </a:rPr>
              <a:pPr/>
              <a:t>3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764704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Other Softwares 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1884164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5B89D-02A6-4DF3-B419-791C3FCBEC0A}" type="datetime4">
              <a:rPr lang="sv-SE" smtClean="0">
                <a:ea typeface="ＭＳ Ｐゴシック" charset="-128"/>
              </a:rPr>
              <a:pPr>
                <a:defRPr/>
              </a:pPr>
              <a:t>8 december 2013</a:t>
            </a:fld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4</a:t>
            </a:fld>
            <a:endParaRPr lang="sv-SE" dirty="0"/>
          </a:p>
        </p:txBody>
      </p:sp>
      <p:grpSp>
        <p:nvGrpSpPr>
          <p:cNvPr id="15" name="Group 14"/>
          <p:cNvGrpSpPr/>
          <p:nvPr/>
        </p:nvGrpSpPr>
        <p:grpSpPr>
          <a:xfrm>
            <a:off x="1691692" y="2203630"/>
            <a:ext cx="5112573" cy="3241594"/>
            <a:chOff x="3352803" y="2089150"/>
            <a:chExt cx="2038351" cy="1573213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352803" y="3200400"/>
              <a:ext cx="2038351" cy="461963"/>
              <a:chOff x="3744" y="2208"/>
              <a:chExt cx="1284" cy="291"/>
            </a:xfrm>
          </p:grpSpPr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3744" y="2208"/>
                <a:ext cx="234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 smtClean="0"/>
                  <a:t>A</a:t>
                </a:r>
                <a:endParaRPr lang="en-US" i="1" dirty="0"/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>
                <a:off x="4842" y="2208"/>
                <a:ext cx="186" cy="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i="1" dirty="0" smtClean="0"/>
                  <a:t>Y </a:t>
                </a:r>
                <a:endParaRPr lang="en-US" i="1" dirty="0"/>
              </a:p>
            </p:txBody>
          </p:sp>
          <p:cxnSp>
            <p:nvCxnSpPr>
              <p:cNvPr id="10" name="AutoShape 7"/>
              <p:cNvCxnSpPr>
                <a:cxnSpLocks noChangeShapeType="1"/>
              </p:cNvCxnSpPr>
              <p:nvPr/>
            </p:nvCxnSpPr>
            <p:spPr bwMode="auto">
              <a:xfrm>
                <a:off x="3984" y="2352"/>
                <a:ext cx="768" cy="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3581400" y="2089150"/>
              <a:ext cx="1524000" cy="1035050"/>
              <a:chOff x="3888" y="1556"/>
              <a:chExt cx="960" cy="652"/>
            </a:xfrm>
          </p:grpSpPr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4305" y="1556"/>
                <a:ext cx="105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i="1" dirty="0" smtClean="0"/>
                  <a:t>     L</a:t>
                </a:r>
                <a:endParaRPr lang="en-US" i="1" dirty="0"/>
              </a:p>
            </p:txBody>
          </p:sp>
          <p:cxnSp>
            <p:nvCxnSpPr>
              <p:cNvPr id="13" name="AutoShape 10"/>
              <p:cNvCxnSpPr>
                <a:cxnSpLocks noChangeShapeType="1"/>
              </p:cNvCxnSpPr>
              <p:nvPr/>
            </p:nvCxnSpPr>
            <p:spPr bwMode="auto">
              <a:xfrm flipH="1">
                <a:off x="3888" y="1776"/>
                <a:ext cx="336" cy="43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4" name="AutoShape 11"/>
              <p:cNvCxnSpPr>
                <a:cxnSpLocks noChangeShapeType="1"/>
              </p:cNvCxnSpPr>
              <p:nvPr/>
            </p:nvCxnSpPr>
            <p:spPr bwMode="auto">
              <a:xfrm>
                <a:off x="4464" y="1776"/>
                <a:ext cx="384" cy="43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DAGitty's</a:t>
            </a:r>
            <a:r>
              <a:rPr lang="en-US" dirty="0" smtClean="0"/>
              <a:t> textual syntax for causal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808"/>
            <a:ext cx="7772400" cy="4608512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 list of the variables in the diagram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One variable per line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First Exposure, second Outcome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Variable names must not contain spaces or colons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After each variable name follows a character that indicates the status of the variable, which can be either 1 (normal), A (adjusted for), U (unobserved)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A list of connections between the variables</a:t>
            </a:r>
          </a:p>
          <a:p>
            <a:pPr lvl="1"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002060"/>
                </a:solidFill>
              </a:rPr>
              <a:t>several lines each starting with a start variable name, followed </a:t>
            </a:r>
            <a:r>
              <a:rPr lang="en-US" sz="2400" dirty="0" smtClean="0">
                <a:solidFill>
                  <a:srgbClr val="002060"/>
                </a:solidFill>
              </a:rPr>
              <a:t>by one or more other target variables that the start variable is connected to </a:t>
            </a:r>
          </a:p>
          <a:p>
            <a:pPr lvl="1">
              <a:buFont typeface="Wingdings" pitchFamily="2" charset="2"/>
              <a:buChar char="ü"/>
            </a:pP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5</a:t>
            </a:fld>
            <a:endParaRPr lang="sv-S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 1 @0.000,0.000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Y 1 @1.000,0.000</a:t>
            </a:r>
          </a:p>
          <a:p>
            <a:r>
              <a:rPr lang="es-ES" sz="2400" dirty="0" smtClean="0">
                <a:solidFill>
                  <a:srgbClr val="002060"/>
                </a:solidFill>
              </a:rPr>
              <a:t>L 1 @0.500,-0.400</a:t>
            </a:r>
          </a:p>
          <a:p>
            <a:endParaRPr lang="es-ES" sz="2400" dirty="0" smtClean="0">
              <a:solidFill>
                <a:srgbClr val="002060"/>
              </a:solidFill>
            </a:endParaRPr>
          </a:p>
          <a:p>
            <a:r>
              <a:rPr lang="es-ES" sz="2400" dirty="0" smtClean="0">
                <a:solidFill>
                  <a:srgbClr val="002060"/>
                </a:solidFill>
              </a:rPr>
              <a:t>A Y</a:t>
            </a:r>
          </a:p>
          <a:p>
            <a:r>
              <a:rPr lang="es-ES" sz="2400" dirty="0" smtClean="0">
                <a:solidFill>
                  <a:srgbClr val="002060"/>
                </a:solidFill>
              </a:rPr>
              <a:t>L A Y</a:t>
            </a:r>
            <a:endParaRPr lang="en-US" sz="2400" dirty="0" smtClean="0">
              <a:solidFill>
                <a:srgbClr val="002060"/>
              </a:solidFill>
            </a:endParaRP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pPr lvl="1">
              <a:buFont typeface="Wingdings" pitchFamily="2" charset="2"/>
              <a:buChar char="ü"/>
            </a:pPr>
            <a:endParaRPr lang="en-US" sz="2400" dirty="0" smtClean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6</a:t>
            </a:fld>
            <a:endParaRPr lang="sv-SE"/>
          </a:p>
        </p:txBody>
      </p:sp>
      <p:sp>
        <p:nvSpPr>
          <p:cNvPr id="7" name="Rectangle 6"/>
          <p:cNvSpPr/>
          <p:nvPr/>
        </p:nvSpPr>
        <p:spPr>
          <a:xfrm>
            <a:off x="539552" y="962725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kern="0" dirty="0" err="1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DAGitty's</a:t>
            </a: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textual syntax for causal diagrams</a:t>
            </a:r>
          </a:p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(cont)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a textually defined diagram into </a:t>
            </a:r>
            <a:r>
              <a:rPr lang="en-US" dirty="0" err="1" smtClean="0"/>
              <a:t>DAGitty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>
                <a:solidFill>
                  <a:srgbClr val="002060"/>
                </a:solidFill>
              </a:rPr>
              <a:t>copy&amp;paste</a:t>
            </a:r>
            <a:r>
              <a:rPr lang="en-US" sz="2400" dirty="0" smtClean="0">
                <a:solidFill>
                  <a:srgbClr val="002060"/>
                </a:solidFill>
              </a:rPr>
              <a:t> the variable list,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followed by a blank line, followed by the list of connections into the Model text data" text box. 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then click on Update DAG". </a:t>
            </a:r>
          </a:p>
          <a:p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 will now generate a preliminary graphical layout for your diagram on the canvas, which may not yet look the way you intended it to look, but can be freely modified</a:t>
            </a:r>
            <a:r>
              <a:rPr lang="en-US" dirty="0" smtClean="0"/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edit  and save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7</a:t>
            </a:fld>
            <a:endParaRPr lang="sv-S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790724"/>
          </a:xfrm>
        </p:spPr>
        <p:txBody>
          <a:bodyPr/>
          <a:lstStyle/>
          <a:p>
            <a:r>
              <a:rPr lang="en-US" dirty="0" smtClean="0"/>
              <a:t>Adding new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808"/>
            <a:ext cx="7772400" cy="1308100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To add a new variable to the model, double-click on a free space in the canvas (i.e., not on an existing variable) or press the “n" key</a:t>
            </a: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8</a:t>
            </a:fld>
            <a:endParaRPr lang="sv-SE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539552" y="3068960"/>
            <a:ext cx="7772400" cy="79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z="2800" b="1" dirty="0" smtClean="0">
                <a:solidFill>
                  <a:schemeClr val="accent1"/>
                </a:solidFill>
                <a:latin typeface="+mj-lt"/>
                <a:ea typeface="ＭＳ Ｐゴシック" pitchFamily="68" charset="-128"/>
                <a:cs typeface="ＭＳ Ｐゴシック" pitchFamily="68" charset="-128"/>
              </a:rPr>
              <a:t>Setting the status of a variable</a:t>
            </a:r>
            <a:endParaRPr lang="en-US" sz="2800" b="1" dirty="0">
              <a:solidFill>
                <a:schemeClr val="accent1"/>
              </a:solidFill>
              <a:latin typeface="+mj-lt"/>
              <a:ea typeface="ＭＳ Ｐゴシック" pitchFamily="68" charset="-128"/>
              <a:cs typeface="ＭＳ Ｐゴシック" pitchFamily="68" charset="-12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611560" y="3717032"/>
            <a:ext cx="820891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Exposure,  Outcome,  Unobserved (latent),  Adjusted,       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  The number of variables that can be exposure or      outcome variables is limited to one each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  At present, each variable can only have one status at a time, e.g., variables can not be both  unobserved and adjusted or both exposure and unobserved </a:t>
            </a:r>
          </a:p>
          <a:p>
            <a:endParaRPr lang="en-US" dirty="0" smtClean="0"/>
          </a:p>
          <a:p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ＭＳ Ｐゴシック" pitchFamily="68" charset="-128"/>
              <a:cs typeface="ＭＳ Ｐゴシック" pitchFamily="68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2013-12-08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9</a:t>
            </a:fld>
            <a:endParaRPr lang="sv-SE"/>
          </a:p>
        </p:txBody>
      </p:sp>
      <p:sp>
        <p:nvSpPr>
          <p:cNvPr id="10" name="Rectangle 9"/>
          <p:cNvSpPr/>
          <p:nvPr/>
        </p:nvSpPr>
        <p:spPr>
          <a:xfrm>
            <a:off x="467544" y="2325067"/>
            <a:ext cx="820891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Adding new connections </a:t>
            </a:r>
          </a:p>
          <a:p>
            <a:pPr lvl="1">
              <a:buFont typeface="Arial" pitchFamily="34" charset="0"/>
              <a:buChar char="•"/>
            </a:pPr>
            <a:endParaRPr lang="en-US" sz="2800" b="1" kern="0" dirty="0" smtClean="0">
              <a:solidFill>
                <a:srgbClr val="870052"/>
              </a:solidFill>
              <a:latin typeface="Arial"/>
              <a:ea typeface="ＭＳ Ｐゴシック" pitchFamily="68" charset="-128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Deleting variables </a:t>
            </a:r>
          </a:p>
          <a:p>
            <a:pPr lvl="1">
              <a:buFont typeface="Arial" pitchFamily="34" charset="0"/>
              <a:buChar char="•"/>
            </a:pPr>
            <a:endParaRPr lang="en-US" sz="2800" b="1" kern="0" dirty="0" smtClean="0">
              <a:solidFill>
                <a:srgbClr val="870052"/>
              </a:solidFill>
              <a:latin typeface="Arial"/>
              <a:ea typeface="ＭＳ Ｐゴシック" pitchFamily="68" charset="-128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Deleting connections </a:t>
            </a:r>
            <a:b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</a:b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I_mal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870052"/>
      </a:accent1>
      <a:accent2>
        <a:srgbClr val="9FE6E9"/>
      </a:accent2>
      <a:accent3>
        <a:srgbClr val="FFFFFF"/>
      </a:accent3>
      <a:accent4>
        <a:srgbClr val="000000"/>
      </a:accent4>
      <a:accent5>
        <a:srgbClr val="C3AAB3"/>
      </a:accent5>
      <a:accent6>
        <a:srgbClr val="90D0D3"/>
      </a:accent6>
      <a:hlink>
        <a:srgbClr val="D40963"/>
      </a:hlink>
      <a:folHlink>
        <a:srgbClr val="CBCBCB"/>
      </a:folHlink>
    </a:clrScheme>
    <a:fontScheme name="KI_mal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6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68" charset="0"/>
          </a:defRPr>
        </a:defPPr>
      </a:lstStyle>
    </a:lnDef>
  </a:objectDefaults>
  <a:extraClrSchemeLst>
    <a:extraClrScheme>
      <a:clrScheme name="KI_m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61B54"/>
        </a:accent1>
        <a:accent2>
          <a:srgbClr val="97D8DA"/>
        </a:accent2>
        <a:accent3>
          <a:srgbClr val="FFFFFF"/>
        </a:accent3>
        <a:accent4>
          <a:srgbClr val="000000"/>
        </a:accent4>
        <a:accent5>
          <a:srgbClr val="BDABB3"/>
        </a:accent5>
        <a:accent6>
          <a:srgbClr val="88C4C5"/>
        </a:accent6>
        <a:hlink>
          <a:srgbClr val="CF006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KI_mall</Template>
  <TotalTime>13410</TotalTime>
  <Words>823</Words>
  <Application>Microsoft Office PowerPoint</Application>
  <PresentationFormat>On-screen Show (4:3)</PresentationFormat>
  <Paragraphs>127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KI_mall</vt:lpstr>
      <vt:lpstr>DAGitty (Version 2.x)</vt:lpstr>
      <vt:lpstr>PowerPoint Presentation</vt:lpstr>
      <vt:lpstr>PowerPoint Presentation</vt:lpstr>
      <vt:lpstr>Working Example</vt:lpstr>
      <vt:lpstr>DAGitty's textual syntax for causal diagrams</vt:lpstr>
      <vt:lpstr>PowerPoint Presentation</vt:lpstr>
      <vt:lpstr>Loading a textually defined diagram into DAGitty </vt:lpstr>
      <vt:lpstr>Adding new variables</vt:lpstr>
      <vt:lpstr>PowerPoint Presentation</vt:lpstr>
      <vt:lpstr>Displaying the moral graph</vt:lpstr>
      <vt:lpstr>Analyzing diagrams</vt:lpstr>
      <vt:lpstr>Example:  Reducing Bias through DAGS  Ian Shier and Robert W Platt BMC Medical Research Methodology </vt:lpstr>
      <vt:lpstr>Interpretation</vt:lpstr>
      <vt:lpstr>Total versus direct effect</vt:lpstr>
    </vt:vector>
  </TitlesOfParts>
  <Company>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Association in the Presence of Linkage</dc:title>
  <dc:creator>Gudrun Jonasdottir</dc:creator>
  <cp:lastModifiedBy>Rino Bellocco</cp:lastModifiedBy>
  <cp:revision>1358</cp:revision>
  <cp:lastPrinted>2008-02-11T15:15:28Z</cp:lastPrinted>
  <dcterms:created xsi:type="dcterms:W3CDTF">2009-03-13T10:23:03Z</dcterms:created>
  <dcterms:modified xsi:type="dcterms:W3CDTF">2013-12-08T22:04:05Z</dcterms:modified>
</cp:coreProperties>
</file>