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 autoCompressPictures="0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262" r:id="rId2"/>
    <p:sldId id="298" r:id="rId3"/>
    <p:sldId id="299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271" r:id="rId13"/>
    <p:sldId id="322" r:id="rId14"/>
    <p:sldId id="326" r:id="rId15"/>
  </p:sldIdLst>
  <p:sldSz cx="9144000" cy="6858000" type="screen4x3"/>
  <p:notesSz cx="6858000" cy="9144000"/>
  <p:defaultTextStyle>
    <a:defPPr>
      <a:defRPr lang="sv-SE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charset="0"/>
        <a:ea typeface="ＭＳ Ｐゴシック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charset="0"/>
        <a:ea typeface="ＭＳ Ｐゴシック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" charset="0"/>
        <a:ea typeface="ＭＳ Ｐゴシック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" charset="0"/>
        <a:ea typeface="ＭＳ Ｐゴシック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" charset="0"/>
        <a:ea typeface="ＭＳ Ｐゴシック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" charset="0"/>
        <a:ea typeface="ＭＳ Ｐゴシック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6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762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115" d="100"/>
          <a:sy n="115" d="100"/>
        </p:scale>
        <p:origin x="-1680" y="-10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Times" pitchFamily="68" charset="0"/>
                <a:ea typeface="ＭＳ Ｐゴシック" pitchFamily="34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" pitchFamily="68" charset="0"/>
                <a:ea typeface="ＭＳ Ｐゴシック" pitchFamily="34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608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Times" pitchFamily="68" charset="0"/>
                <a:ea typeface="ＭＳ Ｐゴシック" pitchFamily="34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608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" pitchFamily="68" charset="0"/>
                <a:ea typeface="ＭＳ Ｐゴシック" pitchFamily="34" charset="-128"/>
              </a:defRPr>
            </a:lvl1pPr>
          </a:lstStyle>
          <a:p>
            <a:pPr>
              <a:defRPr/>
            </a:pPr>
            <a:fld id="{2C480CFF-F38A-42BB-A1D8-59C86D32671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54263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Times" pitchFamily="68" charset="0"/>
                <a:ea typeface="ＭＳ Ｐゴシック" pitchFamily="34" charset="-128"/>
              </a:defRPr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" pitchFamily="68" charset="0"/>
                <a:ea typeface="ＭＳ Ｐゴシック" pitchFamily="34" charset="-128"/>
              </a:defRPr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3686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sv-SE" noProof="0" smtClean="0"/>
              <a:t>Klicka här för att ändra format på bakgrundstexten</a:t>
            </a:r>
          </a:p>
          <a:p>
            <a:pPr lvl="1"/>
            <a:r>
              <a:rPr lang="sv-SE" noProof="0" smtClean="0"/>
              <a:t>Nivå två</a:t>
            </a:r>
          </a:p>
          <a:p>
            <a:pPr lvl="2"/>
            <a:r>
              <a:rPr lang="sv-SE" noProof="0" smtClean="0"/>
              <a:t>Nivå tre</a:t>
            </a:r>
          </a:p>
          <a:p>
            <a:pPr lvl="3"/>
            <a:r>
              <a:rPr lang="sv-SE" noProof="0" smtClean="0"/>
              <a:t>Nivå fyra</a:t>
            </a:r>
          </a:p>
          <a:p>
            <a:pPr lvl="4"/>
            <a:r>
              <a:rPr lang="sv-SE" noProof="0" smtClean="0"/>
              <a:t>Nivå fem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Times" pitchFamily="68" charset="0"/>
                <a:ea typeface="ＭＳ Ｐゴシック" pitchFamily="34" charset="-128"/>
              </a:defRPr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" pitchFamily="68" charset="0"/>
                <a:ea typeface="ＭＳ Ｐゴシック" pitchFamily="34" charset="-128"/>
              </a:defRPr>
            </a:lvl1pPr>
          </a:lstStyle>
          <a:p>
            <a:pPr>
              <a:defRPr/>
            </a:pPr>
            <a:fld id="{83238AC3-ED98-48F2-A088-DE2354F454DF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51950489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68" charset="0"/>
        <a:ea typeface="ＭＳ Ｐゴシック" pitchFamily="68" charset="-128"/>
        <a:cs typeface="ＭＳ Ｐゴシック" pitchFamily="68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68" charset="0"/>
        <a:ea typeface="ＭＳ Ｐゴシック" pitchFamily="68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68" charset="0"/>
        <a:ea typeface="ＭＳ Ｐゴシック" pitchFamily="68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68" charset="0"/>
        <a:ea typeface="ＭＳ Ｐゴシック" pitchFamily="68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68" charset="0"/>
        <a:ea typeface="ＭＳ Ｐゴシック" pitchFamily="68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D69A63B-8942-426A-8A40-665D511ABF35}" type="slidenum">
              <a:rPr lang="sv-SE" smtClean="0">
                <a:latin typeface="Times" charset="0"/>
                <a:ea typeface="ＭＳ Ｐゴシック" charset="-128"/>
              </a:rPr>
              <a:pPr/>
              <a:t>1</a:t>
            </a:fld>
            <a:endParaRPr lang="sv-SE" smtClean="0">
              <a:latin typeface="Times" charset="0"/>
              <a:ea typeface="ＭＳ Ｐゴシック" charset="-128"/>
            </a:endParaRPr>
          </a:p>
        </p:txBody>
      </p:sp>
      <p:sp>
        <p:nvSpPr>
          <p:cNvPr id="378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>
              <a:latin typeface="Times" charset="0"/>
              <a:ea typeface="ＭＳ Ｐゴシック" charset="-128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4FC8A1B-510A-49C9-9470-EAD7632B0265}" type="slidenum">
              <a:rPr lang="sv-SE" smtClean="0">
                <a:latin typeface="Times" charset="0"/>
                <a:ea typeface="ＭＳ Ｐゴシック" charset="-128"/>
              </a:rPr>
              <a:pPr/>
              <a:t>12</a:t>
            </a:fld>
            <a:endParaRPr lang="sv-SE" smtClean="0">
              <a:latin typeface="Times" charset="0"/>
              <a:ea typeface="ＭＳ Ｐゴシック" charset="-128"/>
            </a:endParaRPr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>
              <a:latin typeface="Times" charset="0"/>
              <a:ea typeface="ＭＳ Ｐゴシック" charset="-128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4"/>
          <p:cNvPicPr>
            <a:picLocks noChangeAspect="1" noChangeArrowheads="1"/>
          </p:cNvPicPr>
          <p:nvPr/>
        </p:nvPicPr>
        <p:blipFill>
          <a:blip r:embed="rId2"/>
          <a:srcRect l="1666" t="2222" r="1683" b="2245"/>
          <a:stretch>
            <a:fillRect/>
          </a:stretch>
        </p:blipFill>
        <p:spPr bwMode="auto">
          <a:xfrm>
            <a:off x="152400" y="152400"/>
            <a:ext cx="8839200" cy="655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676400"/>
            <a:ext cx="7772400" cy="1143000"/>
          </a:xfrm>
        </p:spPr>
        <p:txBody>
          <a:bodyPr anchor="ctr"/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r>
              <a:rPr lang="sv-SE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2743200"/>
            <a:ext cx="6400800" cy="1752600"/>
          </a:xfrm>
        </p:spPr>
        <p:txBody>
          <a:bodyPr/>
          <a:lstStyle>
            <a:lvl1pPr marL="0" indent="0">
              <a:buFont typeface="Wingdings" pitchFamily="68" charset="2"/>
              <a:buNone/>
              <a:defRPr sz="1800">
                <a:solidFill>
                  <a:schemeClr val="bg1"/>
                </a:solidFill>
              </a:defRPr>
            </a:lvl1pPr>
          </a:lstStyle>
          <a:p>
            <a:r>
              <a:rPr lang="sv-SE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 smtClean="0"/>
              <a:t>Click to edit Master text styles</a:t>
            </a:r>
          </a:p>
          <a:p>
            <a:pPr lvl="1"/>
            <a:r>
              <a:rPr lang="sv-SE" smtClean="0"/>
              <a:t>Second level</a:t>
            </a:r>
          </a:p>
          <a:p>
            <a:pPr lvl="2"/>
            <a:r>
              <a:rPr lang="sv-SE" smtClean="0"/>
              <a:t>Third level</a:t>
            </a:r>
          </a:p>
          <a:p>
            <a:pPr lvl="3"/>
            <a:r>
              <a:rPr lang="sv-SE" smtClean="0"/>
              <a:t>Fourth level</a:t>
            </a:r>
          </a:p>
          <a:p>
            <a:pPr lvl="4"/>
            <a:r>
              <a:rPr lang="sv-SE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EAF1E3-E50E-4C89-A4A4-9D00DE1E8580}" type="datetime1">
              <a:rPr lang="sv-SE"/>
              <a:pPr>
                <a:defRPr/>
              </a:pPr>
              <a:t>2014-12-09</a:t>
            </a:fld>
            <a:endParaRPr lang="sv-SE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sv-SE"/>
              <a:t>Arvid Sjölander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36EBEB-8F7E-4487-B3E2-C4E120BFA9D8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369050" y="1054100"/>
            <a:ext cx="1943100" cy="5181600"/>
          </a:xfrm>
        </p:spPr>
        <p:txBody>
          <a:bodyPr vert="eaVert"/>
          <a:lstStyle/>
          <a:p>
            <a:r>
              <a:rPr lang="sv-SE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9750" y="1054100"/>
            <a:ext cx="5676900" cy="5181600"/>
          </a:xfrm>
        </p:spPr>
        <p:txBody>
          <a:bodyPr vert="eaVert"/>
          <a:lstStyle/>
          <a:p>
            <a:pPr lvl="0"/>
            <a:r>
              <a:rPr lang="sv-SE" smtClean="0"/>
              <a:t>Click to edit Master text styles</a:t>
            </a:r>
          </a:p>
          <a:p>
            <a:pPr lvl="1"/>
            <a:r>
              <a:rPr lang="sv-SE" smtClean="0"/>
              <a:t>Second level</a:t>
            </a:r>
          </a:p>
          <a:p>
            <a:pPr lvl="2"/>
            <a:r>
              <a:rPr lang="sv-SE" smtClean="0"/>
              <a:t>Third level</a:t>
            </a:r>
          </a:p>
          <a:p>
            <a:pPr lvl="3"/>
            <a:r>
              <a:rPr lang="sv-SE" smtClean="0"/>
              <a:t>Fourth level</a:t>
            </a:r>
          </a:p>
          <a:p>
            <a:pPr lvl="4"/>
            <a:r>
              <a:rPr lang="sv-SE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D2AB39-AB3F-4B3E-9A6C-621BD89BB016}" type="datetime1">
              <a:rPr lang="sv-SE"/>
              <a:pPr>
                <a:defRPr/>
              </a:pPr>
              <a:t>2014-12-09</a:t>
            </a:fld>
            <a:endParaRPr lang="sv-SE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sv-SE"/>
              <a:t>Arvid Sjölander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48918D-5B7E-43FC-8E9B-DB3BAC27FE35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 smtClean="0"/>
              <a:t>Click to edit Master text styles</a:t>
            </a:r>
          </a:p>
          <a:p>
            <a:pPr lvl="1"/>
            <a:r>
              <a:rPr lang="sv-SE" smtClean="0"/>
              <a:t>Second level</a:t>
            </a:r>
          </a:p>
          <a:p>
            <a:pPr lvl="2"/>
            <a:r>
              <a:rPr lang="sv-SE" smtClean="0"/>
              <a:t>Third level</a:t>
            </a:r>
          </a:p>
          <a:p>
            <a:pPr lvl="3"/>
            <a:r>
              <a:rPr lang="sv-SE" smtClean="0"/>
              <a:t>Fourth level</a:t>
            </a:r>
          </a:p>
          <a:p>
            <a:pPr lvl="4"/>
            <a:r>
              <a:rPr lang="sv-SE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EBF0A1-EDAE-4EC8-9B92-1EB9834A850B}" type="datetime1">
              <a:rPr lang="sv-SE"/>
              <a:pPr>
                <a:defRPr/>
              </a:pPr>
              <a:t>2014-12-09</a:t>
            </a:fld>
            <a:endParaRPr lang="sv-SE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sv-SE"/>
              <a:t>Arvid Sjölander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808D1E-ACBC-4CBB-91D0-B8528B1D2237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sv-SE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sv-SE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BB7F08-7125-4E91-83F4-AD0B38148382}" type="datetime1">
              <a:rPr lang="sv-SE"/>
              <a:pPr>
                <a:defRPr/>
              </a:pPr>
              <a:t>2014-12-09</a:t>
            </a:fld>
            <a:endParaRPr lang="sv-SE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sv-SE"/>
              <a:t>Arvid Sjölander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5DD138-0752-4913-A23E-FC7347684A9D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9750" y="21209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 smtClean="0"/>
              <a:t>Click to edit Master text styles</a:t>
            </a:r>
          </a:p>
          <a:p>
            <a:pPr lvl="1"/>
            <a:r>
              <a:rPr lang="sv-SE" smtClean="0"/>
              <a:t>Second level</a:t>
            </a:r>
          </a:p>
          <a:p>
            <a:pPr lvl="2"/>
            <a:r>
              <a:rPr lang="sv-SE" smtClean="0"/>
              <a:t>Third level</a:t>
            </a:r>
          </a:p>
          <a:p>
            <a:pPr lvl="3"/>
            <a:r>
              <a:rPr lang="sv-SE" smtClean="0"/>
              <a:t>Fourth level</a:t>
            </a:r>
          </a:p>
          <a:p>
            <a:pPr lvl="4"/>
            <a:r>
              <a:rPr lang="sv-SE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02150" y="21209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 smtClean="0"/>
              <a:t>Click to edit Master text styles</a:t>
            </a:r>
          </a:p>
          <a:p>
            <a:pPr lvl="1"/>
            <a:r>
              <a:rPr lang="sv-SE" smtClean="0"/>
              <a:t>Second level</a:t>
            </a:r>
          </a:p>
          <a:p>
            <a:pPr lvl="2"/>
            <a:r>
              <a:rPr lang="sv-SE" smtClean="0"/>
              <a:t>Third level</a:t>
            </a:r>
          </a:p>
          <a:p>
            <a:pPr lvl="3"/>
            <a:r>
              <a:rPr lang="sv-SE" smtClean="0"/>
              <a:t>Fourth level</a:t>
            </a:r>
          </a:p>
          <a:p>
            <a:pPr lvl="4"/>
            <a:r>
              <a:rPr lang="sv-SE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592296-0741-4679-A210-6E66DC43C42F}" type="datetime1">
              <a:rPr lang="sv-SE"/>
              <a:pPr>
                <a:defRPr/>
              </a:pPr>
              <a:t>2014-12-09</a:t>
            </a:fld>
            <a:endParaRPr lang="sv-SE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sv-SE"/>
              <a:t>Arvid Sjölander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D7C6C4-E05D-4A8D-9487-BCC59C36E66D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sv-SE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 smtClean="0"/>
              <a:t>Click to edit Master text styles</a:t>
            </a:r>
          </a:p>
          <a:p>
            <a:pPr lvl="1"/>
            <a:r>
              <a:rPr lang="sv-SE" smtClean="0"/>
              <a:t>Second level</a:t>
            </a:r>
          </a:p>
          <a:p>
            <a:pPr lvl="2"/>
            <a:r>
              <a:rPr lang="sv-SE" smtClean="0"/>
              <a:t>Third level</a:t>
            </a:r>
          </a:p>
          <a:p>
            <a:pPr lvl="3"/>
            <a:r>
              <a:rPr lang="sv-SE" smtClean="0"/>
              <a:t>Fourth level</a:t>
            </a:r>
          </a:p>
          <a:p>
            <a:pPr lvl="4"/>
            <a:r>
              <a:rPr lang="sv-SE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 smtClean="0"/>
              <a:t>Click to edit Master text styles</a:t>
            </a:r>
          </a:p>
          <a:p>
            <a:pPr lvl="1"/>
            <a:r>
              <a:rPr lang="sv-SE" smtClean="0"/>
              <a:t>Second level</a:t>
            </a:r>
          </a:p>
          <a:p>
            <a:pPr lvl="2"/>
            <a:r>
              <a:rPr lang="sv-SE" smtClean="0"/>
              <a:t>Third level</a:t>
            </a:r>
          </a:p>
          <a:p>
            <a:pPr lvl="3"/>
            <a:r>
              <a:rPr lang="sv-SE" smtClean="0"/>
              <a:t>Fourth level</a:t>
            </a:r>
          </a:p>
          <a:p>
            <a:pPr lvl="4"/>
            <a:r>
              <a:rPr lang="sv-SE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257726-C787-48E9-AAA9-5750309FD485}" type="datetime1">
              <a:rPr lang="sv-SE"/>
              <a:pPr>
                <a:defRPr/>
              </a:pPr>
              <a:t>2014-12-09</a:t>
            </a:fld>
            <a:endParaRPr lang="sv-SE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sv-SE"/>
              <a:t>Arvid Sjölander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C9ED48-D18D-4361-AD07-6DE16853B331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FFD02F-B0F9-4BB7-9096-5093EA157F0A}" type="datetime1">
              <a:rPr lang="sv-SE"/>
              <a:pPr>
                <a:defRPr/>
              </a:pPr>
              <a:t>2014-12-09</a:t>
            </a:fld>
            <a:endParaRPr lang="sv-SE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sv-SE"/>
              <a:t>Arvid Sjölander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0B0EC0-5804-4F57-82E9-A0E639F1FC47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E9C7D8-C717-452A-A00A-B62CB3B86297}" type="datetime1">
              <a:rPr lang="sv-SE"/>
              <a:pPr>
                <a:defRPr/>
              </a:pPr>
              <a:t>2014-12-09</a:t>
            </a:fld>
            <a:endParaRPr lang="sv-SE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sv-SE"/>
              <a:t>Arvid Sjölander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C522FC-2080-4DC6-95FF-AAAA5BE8E99A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 smtClean="0"/>
              <a:t>Click to edit Master text styles</a:t>
            </a:r>
          </a:p>
          <a:p>
            <a:pPr lvl="1"/>
            <a:r>
              <a:rPr lang="sv-SE" smtClean="0"/>
              <a:t>Second level</a:t>
            </a:r>
          </a:p>
          <a:p>
            <a:pPr lvl="2"/>
            <a:r>
              <a:rPr lang="sv-SE" smtClean="0"/>
              <a:t>Third level</a:t>
            </a:r>
          </a:p>
          <a:p>
            <a:pPr lvl="3"/>
            <a:r>
              <a:rPr lang="sv-SE" smtClean="0"/>
              <a:t>Fourth level</a:t>
            </a:r>
          </a:p>
          <a:p>
            <a:pPr lvl="4"/>
            <a:r>
              <a:rPr lang="sv-SE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8C4A89-34EB-427C-A1DE-9219B9F5B00E}" type="datetime1">
              <a:rPr lang="sv-SE"/>
              <a:pPr>
                <a:defRPr/>
              </a:pPr>
              <a:t>2014-12-09</a:t>
            </a:fld>
            <a:endParaRPr lang="sv-SE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sv-SE"/>
              <a:t>Arvid Sjölander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BDDC57-9597-445E-9966-C26A315095DA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5D9E09-E61D-4968-83BC-37B4F205D714}" type="datetime1">
              <a:rPr lang="sv-SE"/>
              <a:pPr>
                <a:defRPr/>
              </a:pPr>
              <a:t>2014-12-09</a:t>
            </a:fld>
            <a:endParaRPr lang="sv-SE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sv-SE"/>
              <a:t>Arvid Sjölander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2C15DE-87D2-4EE2-830B-425FF7FF955F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10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7178675" y="182563"/>
            <a:ext cx="1727200" cy="704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39750" y="10541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sv-SE" smtClean="0"/>
              <a:t>Click to edit Master title style</a:t>
            </a:r>
          </a:p>
        </p:txBody>
      </p:sp>
      <p:sp>
        <p:nvSpPr>
          <p:cNvPr id="5124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39750" y="21209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sv-SE" smtClean="0"/>
              <a:t>Click to edit Master text styles</a:t>
            </a:r>
          </a:p>
          <a:p>
            <a:pPr lvl="1"/>
            <a:r>
              <a:rPr lang="sv-SE" smtClean="0"/>
              <a:t>Second level</a:t>
            </a:r>
          </a:p>
          <a:p>
            <a:pPr lvl="2"/>
            <a:r>
              <a:rPr lang="sv-SE" smtClean="0"/>
              <a:t>Third level</a:t>
            </a:r>
          </a:p>
          <a:p>
            <a:pPr lvl="3"/>
            <a:r>
              <a:rPr lang="sv-SE" smtClean="0"/>
              <a:t>Fourth level</a:t>
            </a:r>
          </a:p>
          <a:p>
            <a:pPr lvl="4"/>
            <a:r>
              <a:rPr lang="sv-SE" smtClean="0"/>
              <a:t>Fifth level</a:t>
            </a:r>
          </a:p>
        </p:txBody>
      </p:sp>
      <p:sp>
        <p:nvSpPr>
          <p:cNvPr id="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553200" y="6477000"/>
            <a:ext cx="19050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800">
                <a:solidFill>
                  <a:schemeClr val="bg2"/>
                </a:solidFill>
                <a:latin typeface="Arial" charset="0"/>
                <a:ea typeface="ＭＳ Ｐゴシック" pitchFamily="34" charset="-128"/>
              </a:defRPr>
            </a:lvl1pPr>
          </a:lstStyle>
          <a:p>
            <a:pPr>
              <a:defRPr/>
            </a:pPr>
            <a:fld id="{38E80F0F-72CF-40BC-B884-73454942E0EB}" type="datetime1">
              <a:rPr lang="sv-SE"/>
              <a:pPr>
                <a:defRPr/>
              </a:pPr>
              <a:t>2014-12-09</a:t>
            </a:fld>
            <a:endParaRPr lang="sv-SE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57200" y="6477000"/>
            <a:ext cx="28956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800">
                <a:solidFill>
                  <a:schemeClr val="bg2"/>
                </a:solidFill>
                <a:latin typeface="Arial" charset="0"/>
                <a:ea typeface="ＭＳ Ｐゴシック" pitchFamily="34" charset="-128"/>
              </a:defRPr>
            </a:lvl1pPr>
          </a:lstStyle>
          <a:p>
            <a:pPr>
              <a:defRPr/>
            </a:pPr>
            <a:r>
              <a:rPr lang="sv-SE"/>
              <a:t>Arvid Sjölander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229600" y="6477000"/>
            <a:ext cx="685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800" b="1">
                <a:solidFill>
                  <a:schemeClr val="bg2"/>
                </a:solidFill>
                <a:latin typeface="Arial" charset="0"/>
                <a:ea typeface="ＭＳ Ｐゴシック" pitchFamily="34" charset="-128"/>
              </a:defRPr>
            </a:lvl1pPr>
          </a:lstStyle>
          <a:p>
            <a:pPr>
              <a:defRPr/>
            </a:pPr>
            <a:fld id="{173608A9-38A1-450C-BC0A-5173615A6BDD}" type="slidenum">
              <a:rPr lang="sv-SE"/>
              <a:pPr>
                <a:defRPr/>
              </a:pPr>
              <a:t>‹#›</a:t>
            </a:fld>
            <a:endParaRPr lang="sv-SE"/>
          </a:p>
        </p:txBody>
      </p:sp>
      <p:sp>
        <p:nvSpPr>
          <p:cNvPr id="1031" name="Line 7"/>
          <p:cNvSpPr>
            <a:spLocks noChangeShapeType="1"/>
          </p:cNvSpPr>
          <p:nvPr/>
        </p:nvSpPr>
        <p:spPr bwMode="auto">
          <a:xfrm>
            <a:off x="533400" y="6400800"/>
            <a:ext cx="8305800" cy="0"/>
          </a:xfrm>
          <a:prstGeom prst="line">
            <a:avLst/>
          </a:prstGeom>
          <a:noFill/>
          <a:ln w="9525">
            <a:solidFill>
              <a:schemeClr val="accent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latin typeface="Times" pitchFamily="68" charset="0"/>
              <a:ea typeface="+mn-ea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59" r:id="rId1"/>
    <p:sldLayoutId id="2147483949" r:id="rId2"/>
    <p:sldLayoutId id="2147483950" r:id="rId3"/>
    <p:sldLayoutId id="2147483951" r:id="rId4"/>
    <p:sldLayoutId id="2147483952" r:id="rId5"/>
    <p:sldLayoutId id="2147483953" r:id="rId6"/>
    <p:sldLayoutId id="2147483954" r:id="rId7"/>
    <p:sldLayoutId id="2147483955" r:id="rId8"/>
    <p:sldLayoutId id="2147483956" r:id="rId9"/>
    <p:sldLayoutId id="2147483957" r:id="rId10"/>
    <p:sldLayoutId id="2147483958" r:id="rId11"/>
  </p:sldLayoutIdLst>
  <p:hf hd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accent1"/>
          </a:solidFill>
          <a:latin typeface="+mj-lt"/>
          <a:ea typeface="ＭＳ Ｐゴシック" pitchFamily="68" charset="-128"/>
          <a:cs typeface="ＭＳ Ｐゴシック" pitchFamily="68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accent1"/>
          </a:solidFill>
          <a:latin typeface="Arial" pitchFamily="68" charset="0"/>
          <a:ea typeface="ＭＳ Ｐゴシック" pitchFamily="68" charset="-128"/>
          <a:cs typeface="ＭＳ Ｐゴシック" pitchFamily="68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accent1"/>
          </a:solidFill>
          <a:latin typeface="Arial" pitchFamily="68" charset="0"/>
          <a:ea typeface="ＭＳ Ｐゴシック" pitchFamily="68" charset="-128"/>
          <a:cs typeface="ＭＳ Ｐゴシック" pitchFamily="68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accent1"/>
          </a:solidFill>
          <a:latin typeface="Arial" pitchFamily="68" charset="0"/>
          <a:ea typeface="ＭＳ Ｐゴシック" pitchFamily="68" charset="-128"/>
          <a:cs typeface="ＭＳ Ｐゴシック" pitchFamily="68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accent1"/>
          </a:solidFill>
          <a:latin typeface="Arial" pitchFamily="68" charset="0"/>
          <a:ea typeface="ＭＳ Ｐゴシック" pitchFamily="68" charset="-128"/>
          <a:cs typeface="ＭＳ Ｐゴシック" pitchFamily="68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2800" b="1">
          <a:solidFill>
            <a:schemeClr val="accent1"/>
          </a:solidFill>
          <a:latin typeface="Arial" pitchFamily="6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800" b="1">
          <a:solidFill>
            <a:schemeClr val="accent1"/>
          </a:solidFill>
          <a:latin typeface="Arial" pitchFamily="6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800" b="1">
          <a:solidFill>
            <a:schemeClr val="accent1"/>
          </a:solidFill>
          <a:latin typeface="Arial" pitchFamily="6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800" b="1">
          <a:solidFill>
            <a:schemeClr val="accent1"/>
          </a:solidFill>
          <a:latin typeface="Arial" pitchFamily="6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charset="2"/>
        <a:buChar char="§"/>
        <a:defRPr sz="2000">
          <a:solidFill>
            <a:schemeClr val="tx1"/>
          </a:solidFill>
          <a:latin typeface="+mn-lt"/>
          <a:ea typeface="ＭＳ Ｐゴシック" pitchFamily="68" charset="-128"/>
          <a:cs typeface="ＭＳ Ｐゴシック" pitchFamily="68" charset="-128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Wingdings" charset="2"/>
        <a:buChar char="à"/>
        <a:defRPr>
          <a:solidFill>
            <a:schemeClr val="tx1"/>
          </a:solidFill>
          <a:latin typeface="+mn-lt"/>
          <a:ea typeface="ＭＳ Ｐゴシック" pitchFamily="68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charset="2"/>
        <a:buChar char="§"/>
        <a:defRPr sz="1600">
          <a:solidFill>
            <a:schemeClr val="accent1"/>
          </a:solidFill>
          <a:latin typeface="+mn-lt"/>
          <a:ea typeface="ＭＳ Ｐゴシック" pitchFamily="68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Wingdings" charset="2"/>
        <a:buChar char="à"/>
        <a:defRPr sz="1400">
          <a:solidFill>
            <a:schemeClr val="tx1"/>
          </a:solidFill>
          <a:latin typeface="+mn-lt"/>
          <a:ea typeface="ＭＳ Ｐゴシック" pitchFamily="68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charset="2"/>
        <a:defRPr sz="2000">
          <a:solidFill>
            <a:schemeClr val="tx1"/>
          </a:solidFill>
          <a:latin typeface="+mn-lt"/>
          <a:ea typeface="ＭＳ Ｐゴシック" pitchFamily="68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68" charset="2"/>
        <a:defRPr sz="2000">
          <a:solidFill>
            <a:schemeClr val="tx1"/>
          </a:solidFill>
          <a:latin typeface="+mn-lt"/>
          <a:ea typeface="ＭＳ Ｐゴシック" pitchFamily="68" charset="-128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68" charset="2"/>
        <a:defRPr sz="2000">
          <a:solidFill>
            <a:schemeClr val="tx1"/>
          </a:solidFill>
          <a:latin typeface="+mn-lt"/>
          <a:ea typeface="ＭＳ Ｐゴシック" pitchFamily="68" charset="-128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68" charset="2"/>
        <a:defRPr sz="2000">
          <a:solidFill>
            <a:schemeClr val="tx1"/>
          </a:solidFill>
          <a:latin typeface="+mn-lt"/>
          <a:ea typeface="ＭＳ Ｐゴシック" pitchFamily="68" charset="-128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68" charset="2"/>
        <a:defRPr sz="2000">
          <a:solidFill>
            <a:schemeClr val="tx1"/>
          </a:solidFill>
          <a:latin typeface="+mn-lt"/>
          <a:ea typeface="ＭＳ Ｐゴシック" pitchFamily="68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dagitty.net/dagitty.zip" TargetMode="External"/><Relationship Id="rId2" Type="http://schemas.openxmlformats.org/officeDocument/2006/relationships/hyperlink" Target="http://www.dagitty.net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412776"/>
            <a:ext cx="7772400" cy="936104"/>
          </a:xfrm>
        </p:spPr>
        <p:txBody>
          <a:bodyPr/>
          <a:lstStyle/>
          <a:p>
            <a:pPr eaLnBrk="1" hangingPunct="1"/>
            <a:r>
              <a:rPr lang="en-US" dirty="0" err="1" smtClean="0">
                <a:ea typeface="ＭＳ Ｐゴシック" charset="-128"/>
              </a:rPr>
              <a:t>DAGitty</a:t>
            </a:r>
            <a:r>
              <a:rPr lang="en-US" dirty="0" smtClean="0">
                <a:ea typeface="ＭＳ Ｐゴシック" charset="-128"/>
              </a:rPr>
              <a:t> (Version </a:t>
            </a:r>
            <a:r>
              <a:rPr lang="en-US" dirty="0" smtClean="0">
                <a:ea typeface="ＭＳ Ｐゴシック" charset="-128"/>
              </a:rPr>
              <a:t>2.2)</a:t>
            </a:r>
            <a:endParaRPr lang="en-US" dirty="0" smtClean="0">
              <a:ea typeface="ＭＳ Ｐゴシック" charset="-128"/>
            </a:endParaRP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2852936"/>
            <a:ext cx="7270576" cy="1224136"/>
          </a:xfrm>
        </p:spPr>
        <p:txBody>
          <a:bodyPr/>
          <a:lstStyle/>
          <a:p>
            <a:pPr eaLnBrk="1" hangingPunct="1">
              <a:buFont typeface="Wingdings" charset="2"/>
              <a:buNone/>
            </a:pPr>
            <a:r>
              <a:rPr lang="en-US" sz="2400" dirty="0" smtClean="0">
                <a:ea typeface="ＭＳ Ｐゴシック" charset="-128"/>
              </a:rPr>
              <a:t>A graphical Tool for Analyzing Causal Diagram</a:t>
            </a:r>
          </a:p>
          <a:p>
            <a:pPr eaLnBrk="1" hangingPunct="1">
              <a:buFont typeface="Wingdings" charset="2"/>
              <a:buNone/>
            </a:pPr>
            <a:r>
              <a:rPr lang="en-US" sz="2400" dirty="0" smtClean="0">
                <a:ea typeface="ＭＳ Ｐゴシック" charset="-128"/>
              </a:rPr>
              <a:t>Epidemiology, 22 (5),2011, </a:t>
            </a:r>
          </a:p>
          <a:p>
            <a:pPr eaLnBrk="1" hangingPunct="1">
              <a:buFont typeface="Wingdings" charset="2"/>
              <a:buNone/>
            </a:pPr>
            <a:r>
              <a:rPr lang="en-US" sz="2400" dirty="0" err="1" smtClean="0">
                <a:ea typeface="ＭＳ Ｐゴシック" charset="-128"/>
              </a:rPr>
              <a:t>J.Textor</a:t>
            </a:r>
            <a:r>
              <a:rPr lang="en-US" sz="2400" dirty="0" smtClean="0">
                <a:ea typeface="ＭＳ Ｐゴシック" charset="-128"/>
              </a:rPr>
              <a:t>, </a:t>
            </a:r>
            <a:r>
              <a:rPr lang="en-US" sz="2400" dirty="0" err="1" smtClean="0">
                <a:ea typeface="ＭＳ Ｐゴシック" charset="-128"/>
              </a:rPr>
              <a:t>J.Hardt</a:t>
            </a:r>
            <a:r>
              <a:rPr lang="en-US" sz="2400" dirty="0" smtClean="0">
                <a:ea typeface="ＭＳ Ｐゴシック" charset="-128"/>
              </a:rPr>
              <a:t>, </a:t>
            </a:r>
            <a:r>
              <a:rPr lang="en-US" sz="2400" dirty="0" err="1" smtClean="0">
                <a:ea typeface="ＭＳ Ｐゴシック" charset="-128"/>
              </a:rPr>
              <a:t>S.Knuppel</a:t>
            </a:r>
            <a:endParaRPr lang="en-US" sz="2400" dirty="0" smtClean="0">
              <a:ea typeface="ＭＳ Ｐゴシック" charset="-128"/>
            </a:endParaRPr>
          </a:p>
          <a:p>
            <a:pPr eaLnBrk="1" hangingPunct="1">
              <a:buFont typeface="Wingdings" charset="2"/>
              <a:buNone/>
            </a:pPr>
            <a:endParaRPr lang="en-US" sz="2000" dirty="0" smtClean="0">
              <a:ea typeface="ＭＳ Ｐゴシック" charset="-128"/>
            </a:endParaRPr>
          </a:p>
          <a:p>
            <a:pPr eaLnBrk="1" hangingPunct="1">
              <a:buFont typeface="Wingdings" charset="2"/>
              <a:buNone/>
            </a:pPr>
            <a:endParaRPr lang="en-US" sz="2400" dirty="0" smtClean="0">
              <a:ea typeface="ＭＳ Ｐゴシック" charset="-128"/>
            </a:endParaRPr>
          </a:p>
          <a:p>
            <a:pPr eaLnBrk="1" hangingPunct="1">
              <a:buFont typeface="Wingdings" charset="2"/>
              <a:buNone/>
            </a:pPr>
            <a:endParaRPr lang="en-US" sz="2400" dirty="0" smtClean="0">
              <a:ea typeface="ＭＳ Ｐゴシック" charset="-12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792088" y="5086808"/>
            <a:ext cx="7956376" cy="13665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1" hangingPunct="1">
              <a:spcBef>
                <a:spcPct val="20000"/>
              </a:spcBef>
              <a:buClr>
                <a:srgbClr val="870052"/>
              </a:buClr>
            </a:pPr>
            <a:r>
              <a:rPr lang="en-US" sz="1800" kern="0" dirty="0" smtClean="0">
                <a:solidFill>
                  <a:srgbClr val="FFFFFF"/>
                </a:solidFill>
                <a:latin typeface="Arial"/>
              </a:rPr>
              <a:t>Rino Bellocco, </a:t>
            </a:r>
            <a:endParaRPr lang="en-US" sz="1800" kern="0" dirty="0" smtClean="0">
              <a:solidFill>
                <a:srgbClr val="FFFFFF"/>
              </a:solidFill>
              <a:latin typeface="Arial"/>
            </a:endParaRPr>
          </a:p>
          <a:p>
            <a:pPr eaLnBrk="1" hangingPunct="1">
              <a:spcBef>
                <a:spcPct val="20000"/>
              </a:spcBef>
              <a:buClr>
                <a:srgbClr val="870052"/>
              </a:buClr>
            </a:pPr>
            <a:r>
              <a:rPr lang="en-US" sz="1800" kern="0" dirty="0">
                <a:solidFill>
                  <a:srgbClr val="FFFFFF"/>
                </a:solidFill>
                <a:latin typeface="Arial"/>
              </a:rPr>
              <a:t>Department of Statistics, University of Milano-Bicocca, </a:t>
            </a:r>
            <a:r>
              <a:rPr lang="en-US" sz="1800" kern="0" dirty="0" smtClean="0">
                <a:solidFill>
                  <a:srgbClr val="FFFFFF"/>
                </a:solidFill>
                <a:latin typeface="Arial"/>
              </a:rPr>
              <a:t> Milan, Italy </a:t>
            </a:r>
            <a:endParaRPr lang="en-US" sz="1800" kern="0" dirty="0">
              <a:solidFill>
                <a:srgbClr val="FFFFFF"/>
              </a:solidFill>
              <a:latin typeface="Arial"/>
            </a:endParaRPr>
          </a:p>
          <a:p>
            <a:pPr lvl="0" eaLnBrk="1" hangingPunct="1">
              <a:spcBef>
                <a:spcPct val="20000"/>
              </a:spcBef>
              <a:buClr>
                <a:srgbClr val="870052"/>
              </a:buClr>
            </a:pPr>
            <a:r>
              <a:rPr lang="en-US" sz="1800" kern="0" dirty="0" smtClean="0">
                <a:solidFill>
                  <a:srgbClr val="FFFFFF"/>
                </a:solidFill>
                <a:latin typeface="Arial"/>
              </a:rPr>
              <a:t>Department </a:t>
            </a:r>
            <a:r>
              <a:rPr lang="en-US" sz="1800" kern="0" dirty="0" smtClean="0">
                <a:solidFill>
                  <a:srgbClr val="FFFFFF"/>
                </a:solidFill>
                <a:latin typeface="Arial"/>
              </a:rPr>
              <a:t>of Medical Epidemiology and Biostatistics</a:t>
            </a:r>
          </a:p>
          <a:p>
            <a:pPr lvl="0" eaLnBrk="1" hangingPunct="1">
              <a:spcBef>
                <a:spcPct val="20000"/>
              </a:spcBef>
              <a:buClr>
                <a:srgbClr val="870052"/>
              </a:buClr>
            </a:pPr>
            <a:r>
              <a:rPr lang="en-US" sz="1800" kern="0" dirty="0" smtClean="0">
                <a:solidFill>
                  <a:srgbClr val="FFFFFF"/>
                </a:solidFill>
                <a:latin typeface="Arial"/>
              </a:rPr>
              <a:t>Karolinska </a:t>
            </a:r>
            <a:r>
              <a:rPr lang="en-US" sz="1800" kern="0" dirty="0" smtClean="0">
                <a:solidFill>
                  <a:srgbClr val="FFFFFF"/>
                </a:solidFill>
                <a:latin typeface="Arial"/>
              </a:rPr>
              <a:t>Institutet, Stockholm, Sweden</a:t>
            </a:r>
            <a:endParaRPr lang="en-US" sz="1800" kern="0" dirty="0" smtClean="0">
              <a:solidFill>
                <a:srgbClr val="FFFFFF"/>
              </a:solidFill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Displaying the moral graph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750" y="2120900"/>
            <a:ext cx="7772400" cy="4116412"/>
          </a:xfrm>
        </p:spPr>
        <p:txBody>
          <a:bodyPr/>
          <a:lstStyle/>
          <a:p>
            <a:r>
              <a:rPr lang="en-US" sz="2400" dirty="0" smtClean="0">
                <a:solidFill>
                  <a:srgbClr val="002060"/>
                </a:solidFill>
              </a:rPr>
              <a:t>To identify minimal sufficient adjustment sets, </a:t>
            </a:r>
            <a:r>
              <a:rPr lang="en-US" sz="2400" dirty="0" err="1" smtClean="0">
                <a:solidFill>
                  <a:srgbClr val="002060"/>
                </a:solidFill>
              </a:rPr>
              <a:t>DAGitty</a:t>
            </a:r>
            <a:r>
              <a:rPr lang="en-US" sz="2400" dirty="0" smtClean="0">
                <a:solidFill>
                  <a:srgbClr val="002060"/>
                </a:solidFill>
              </a:rPr>
              <a:t> uses the so-called moral graph, which results from a transformation of the model to an undirected, typically smaller, graph. </a:t>
            </a:r>
          </a:p>
          <a:p>
            <a:r>
              <a:rPr lang="en-US" sz="2400" dirty="0" smtClean="0">
                <a:solidFill>
                  <a:srgbClr val="002060"/>
                </a:solidFill>
              </a:rPr>
              <a:t>This procedure is also highly recommended if you wish to verify the calculation by hand</a:t>
            </a:r>
          </a:p>
          <a:p>
            <a:r>
              <a:rPr lang="en-US" sz="2400" dirty="0" smtClean="0">
                <a:solidFill>
                  <a:srgbClr val="002060"/>
                </a:solidFill>
              </a:rPr>
              <a:t>In </a:t>
            </a:r>
            <a:r>
              <a:rPr lang="en-US" sz="2400" dirty="0" err="1" smtClean="0">
                <a:solidFill>
                  <a:srgbClr val="002060"/>
                </a:solidFill>
              </a:rPr>
              <a:t>DAGitty</a:t>
            </a:r>
            <a:r>
              <a:rPr lang="en-US" sz="2400" dirty="0" smtClean="0">
                <a:solidFill>
                  <a:srgbClr val="002060"/>
                </a:solidFill>
              </a:rPr>
              <a:t>, you can switch between display of the model and its moral graph by pressing the “m” key</a:t>
            </a:r>
            <a:r>
              <a:rPr lang="en-US" sz="2400" dirty="0" smtClean="0"/>
              <a:t>.</a:t>
            </a:r>
            <a:endParaRPr lang="en-US" sz="2400" dirty="0">
              <a:solidFill>
                <a:srgbClr val="002060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EEBF0A1-EDAE-4EC8-9B92-1EB9834A850B}" type="datetime1">
              <a:rPr lang="sv-SE" smtClean="0"/>
              <a:pPr>
                <a:defRPr/>
              </a:pPr>
              <a:t>2014-12-09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 smtClean="0"/>
              <a:t>Arvid Sjölander</a:t>
            </a:r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B808D1E-ACBC-4CBB-91D0-B8528B1D2237}" type="slidenum">
              <a:rPr lang="sv-SE" smtClean="0"/>
              <a:pPr>
                <a:defRPr/>
              </a:pPr>
              <a:t>10</a:t>
            </a:fld>
            <a:endParaRPr lang="sv-SE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Analyzing diagrams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750" y="1772816"/>
            <a:ext cx="7772400" cy="4464496"/>
          </a:xfrm>
        </p:spPr>
        <p:txBody>
          <a:bodyPr/>
          <a:lstStyle/>
          <a:p>
            <a:endParaRPr lang="en-US" dirty="0" smtClean="0"/>
          </a:p>
          <a:p>
            <a:r>
              <a:rPr lang="en-US" sz="2400" dirty="0" smtClean="0">
                <a:solidFill>
                  <a:srgbClr val="002060"/>
                </a:solidFill>
              </a:rPr>
              <a:t>Paths </a:t>
            </a:r>
          </a:p>
          <a:p>
            <a:pPr>
              <a:buNone/>
            </a:pPr>
            <a:r>
              <a:rPr lang="en-US" sz="2400" dirty="0" smtClean="0">
                <a:solidFill>
                  <a:srgbClr val="002060"/>
                </a:solidFill>
              </a:rPr>
              <a:t>     (causal, biasing), (open, closed)</a:t>
            </a:r>
          </a:p>
          <a:p>
            <a:endParaRPr lang="en-US" sz="2400" dirty="0" smtClean="0">
              <a:solidFill>
                <a:srgbClr val="002060"/>
              </a:solidFill>
            </a:endParaRPr>
          </a:p>
          <a:p>
            <a:r>
              <a:rPr lang="en-US" sz="2400" dirty="0" smtClean="0">
                <a:solidFill>
                  <a:srgbClr val="002060"/>
                </a:solidFill>
              </a:rPr>
              <a:t>Adjustment sets </a:t>
            </a:r>
          </a:p>
          <a:p>
            <a:pPr>
              <a:buNone/>
            </a:pPr>
            <a:r>
              <a:rPr lang="en-US" sz="2400" dirty="0" smtClean="0">
                <a:solidFill>
                  <a:srgbClr val="002060"/>
                </a:solidFill>
              </a:rPr>
              <a:t>      A sufficient adjustment set is a set S of covariates such that adjustment, stratification, or selection (e.g. by  restriction or matching) will minimize bias when estimating the causal effect of the exposure on the outcome; this is only true if the causal assumptions encoded in the diagram are correct.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EEBF0A1-EDAE-4EC8-9B92-1EB9834A850B}" type="datetime1">
              <a:rPr lang="sv-SE" smtClean="0"/>
              <a:pPr>
                <a:defRPr/>
              </a:pPr>
              <a:t>2014-12-09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 smtClean="0"/>
              <a:t>Arvid Sjölander</a:t>
            </a:r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B808D1E-ACBC-4CBB-91D0-B8528B1D2237}" type="slidenum">
              <a:rPr lang="sv-SE" smtClean="0"/>
              <a:pPr>
                <a:defRPr/>
              </a:pPr>
              <a:t>11</a:t>
            </a:fld>
            <a:endParaRPr lang="sv-SE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38BA72A8-8207-4352-A3FE-AEE23F2029E5}" type="datetime4">
              <a:rPr lang="sv-SE" smtClean="0">
                <a:ea typeface="ＭＳ Ｐゴシック" charset="-128"/>
              </a:rPr>
              <a:pPr/>
              <a:t>9 december 2014</a:t>
            </a:fld>
            <a:endParaRPr lang="sv-SE" smtClean="0">
              <a:ea typeface="ＭＳ Ｐゴシック" charset="-128"/>
            </a:endParaRPr>
          </a:p>
        </p:txBody>
      </p:sp>
      <p:sp>
        <p:nvSpPr>
          <p:cNvPr id="10244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57F8ADF1-2E53-4C54-B930-D6070E7D47C6}" type="slidenum">
              <a:rPr lang="sv-SE" smtClean="0">
                <a:ea typeface="ＭＳ Ｐゴシック" charset="-128"/>
              </a:rPr>
              <a:pPr/>
              <a:t>12</a:t>
            </a:fld>
            <a:endParaRPr lang="sv-SE" smtClean="0">
              <a:ea typeface="ＭＳ Ｐゴシック" charset="-128"/>
            </a:endParaRPr>
          </a:p>
        </p:txBody>
      </p:sp>
      <p:sp>
        <p:nvSpPr>
          <p:cNvPr id="10245" name="Rectangle 2"/>
          <p:cNvSpPr>
            <a:spLocks noGrp="1" noChangeArrowheads="1"/>
          </p:cNvSpPr>
          <p:nvPr>
            <p:ph type="title"/>
          </p:nvPr>
        </p:nvSpPr>
        <p:spPr>
          <a:xfrm>
            <a:off x="539750" y="926976"/>
            <a:ext cx="7772400" cy="1565920"/>
          </a:xfrm>
        </p:spPr>
        <p:txBody>
          <a:bodyPr/>
          <a:lstStyle/>
          <a:p>
            <a:pPr eaLnBrk="1" hangingPunct="1"/>
            <a:r>
              <a:rPr lang="en-US" dirty="0" smtClean="0">
                <a:ea typeface="ＭＳ Ｐゴシック" charset="-128"/>
              </a:rPr>
              <a:t>Example:  Reducing Bias through DAGS </a:t>
            </a:r>
            <a:br>
              <a:rPr lang="en-US" dirty="0" smtClean="0">
                <a:ea typeface="ＭＳ Ｐゴシック" charset="-128"/>
              </a:rPr>
            </a:br>
            <a:r>
              <a:rPr lang="en-US" sz="2000" dirty="0" smtClean="0">
                <a:ea typeface="ＭＳ Ｐゴシック" charset="-128"/>
              </a:rPr>
              <a:t>Ian Shier and Robert W Platt</a:t>
            </a:r>
            <a:br>
              <a:rPr lang="en-US" sz="2000" dirty="0" smtClean="0">
                <a:ea typeface="ＭＳ Ｐゴシック" charset="-128"/>
              </a:rPr>
            </a:br>
            <a:r>
              <a:rPr lang="en-US" sz="2000" dirty="0" smtClean="0">
                <a:ea typeface="ＭＳ Ｐゴシック" charset="-128"/>
              </a:rPr>
              <a:t>BMC Medical Research Methodology</a:t>
            </a:r>
            <a:r>
              <a:rPr lang="en-US" dirty="0" smtClean="0">
                <a:ea typeface="ＭＳ Ｐゴシック" charset="-128"/>
              </a:rPr>
              <a:t/>
            </a:r>
            <a:br>
              <a:rPr lang="en-US" dirty="0" smtClean="0">
                <a:ea typeface="ＭＳ Ｐゴシック" charset="-128"/>
              </a:rPr>
            </a:br>
            <a:endParaRPr lang="en-US" dirty="0" smtClean="0">
              <a:ea typeface="ＭＳ Ｐゴシック" charset="-128"/>
            </a:endParaRPr>
          </a:p>
        </p:txBody>
      </p:sp>
      <p:sp>
        <p:nvSpPr>
          <p:cNvPr id="52" name="Content Placeholder 51"/>
          <p:cNvSpPr>
            <a:spLocks noGrp="1"/>
          </p:cNvSpPr>
          <p:nvPr>
            <p:ph idx="1"/>
          </p:nvPr>
        </p:nvSpPr>
        <p:spPr>
          <a:xfrm>
            <a:off x="539552" y="2348880"/>
            <a:ext cx="7772400" cy="3886820"/>
          </a:xfrm>
        </p:spPr>
        <p:txBody>
          <a:bodyPr/>
          <a:lstStyle/>
          <a:p>
            <a:endParaRPr lang="en-US" dirty="0" smtClean="0"/>
          </a:p>
          <a:p>
            <a:r>
              <a:rPr lang="en-US" dirty="0" smtClean="0"/>
              <a:t>S1: the covariates chosen to reduce bias should not be descendants of exposure X</a:t>
            </a:r>
          </a:p>
          <a:p>
            <a:r>
              <a:rPr lang="en-US" dirty="0" smtClean="0"/>
              <a:t>S2: delete all variables that satisfy the following: 1) non ancestors of X 2) non ancestors of outcome 3) non ancestors of covariates that one is including to reduce bias</a:t>
            </a:r>
          </a:p>
          <a:p>
            <a:r>
              <a:rPr lang="en-US" dirty="0" smtClean="0"/>
              <a:t>S3: Delete all lines from X</a:t>
            </a:r>
          </a:p>
          <a:p>
            <a:r>
              <a:rPr lang="en-US" dirty="0" smtClean="0"/>
              <a:t>S4: Connect any two parents sharing a common child</a:t>
            </a:r>
          </a:p>
          <a:p>
            <a:r>
              <a:rPr lang="en-US" dirty="0" smtClean="0"/>
              <a:t>S5: Strip all arrowheads from lines</a:t>
            </a:r>
          </a:p>
          <a:p>
            <a:r>
              <a:rPr lang="en-US" dirty="0" smtClean="0"/>
              <a:t>S6: Delete all lines between the covariates in the models and any other covariates</a:t>
            </a:r>
          </a:p>
          <a:p>
            <a:pPr lvl="1"/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4"/>
          <p:cNvSpPr>
            <a:spLocks noGrp="1"/>
          </p:cNvSpPr>
          <p:nvPr>
            <p:ph type="title"/>
          </p:nvPr>
        </p:nvSpPr>
        <p:spPr>
          <a:xfrm>
            <a:off x="539750" y="1054100"/>
            <a:ext cx="7772400" cy="790724"/>
          </a:xfrm>
        </p:spPr>
        <p:txBody>
          <a:bodyPr/>
          <a:lstStyle/>
          <a:p>
            <a:r>
              <a:rPr lang="sv-SE" dirty="0" smtClean="0">
                <a:ea typeface="ＭＳ Ｐゴシック" charset="-128"/>
              </a:rPr>
              <a:t>Interpretation</a:t>
            </a:r>
          </a:p>
        </p:txBody>
      </p:sp>
      <p:sp>
        <p:nvSpPr>
          <p:cNvPr id="11267" name="Content Placeholder 5"/>
          <p:cNvSpPr>
            <a:spLocks noGrp="1"/>
          </p:cNvSpPr>
          <p:nvPr>
            <p:ph idx="1"/>
          </p:nvPr>
        </p:nvSpPr>
        <p:spPr>
          <a:xfrm>
            <a:off x="539750" y="2120900"/>
            <a:ext cx="7772400" cy="1308100"/>
          </a:xfrm>
        </p:spPr>
        <p:txBody>
          <a:bodyPr/>
          <a:lstStyle/>
          <a:p>
            <a:r>
              <a:rPr lang="sv-SE" dirty="0" err="1" smtClean="0">
                <a:ea typeface="ＭＳ Ｐゴシック" charset="-128"/>
              </a:rPr>
              <a:t>If</a:t>
            </a:r>
            <a:r>
              <a:rPr lang="sv-SE" dirty="0" smtClean="0">
                <a:ea typeface="ＭＳ Ｐゴシック" charset="-128"/>
              </a:rPr>
              <a:t> X is </a:t>
            </a:r>
            <a:r>
              <a:rPr lang="en-US" dirty="0" smtClean="0">
                <a:ea typeface="ＭＳ Ｐゴシック" charset="-128"/>
              </a:rPr>
              <a:t>dissociated</a:t>
            </a:r>
            <a:r>
              <a:rPr lang="sv-SE" dirty="0" smtClean="0">
                <a:ea typeface="ＭＳ Ｐゴシック" charset="-128"/>
              </a:rPr>
              <a:t> from the </a:t>
            </a:r>
            <a:r>
              <a:rPr lang="sv-SE" dirty="0" err="1" smtClean="0">
                <a:ea typeface="ＭＳ Ｐゴシック" charset="-128"/>
              </a:rPr>
              <a:t>outcome</a:t>
            </a:r>
            <a:r>
              <a:rPr lang="sv-SE" dirty="0" smtClean="0">
                <a:ea typeface="ＭＳ Ｐゴシック" charset="-128"/>
              </a:rPr>
              <a:t> after S6 </a:t>
            </a:r>
            <a:r>
              <a:rPr lang="sv-SE" dirty="0" err="1" smtClean="0">
                <a:ea typeface="ＭＳ Ｐゴシック" charset="-128"/>
              </a:rPr>
              <a:t>then</a:t>
            </a:r>
            <a:r>
              <a:rPr lang="sv-SE" dirty="0" smtClean="0">
                <a:ea typeface="ＭＳ Ｐゴシック" charset="-128"/>
              </a:rPr>
              <a:t> the </a:t>
            </a:r>
            <a:r>
              <a:rPr lang="sv-SE" dirty="0" err="1" smtClean="0">
                <a:ea typeface="ＭＳ Ｐゴシック" charset="-128"/>
              </a:rPr>
              <a:t>statistical</a:t>
            </a:r>
            <a:r>
              <a:rPr lang="sv-SE" dirty="0" smtClean="0">
                <a:ea typeface="ＭＳ Ｐゴシック" charset="-128"/>
              </a:rPr>
              <a:t> </a:t>
            </a:r>
            <a:r>
              <a:rPr lang="sv-SE" dirty="0" err="1" smtClean="0">
                <a:ea typeface="ＭＳ Ｐゴシック" charset="-128"/>
              </a:rPr>
              <a:t>model</a:t>
            </a:r>
            <a:r>
              <a:rPr lang="sv-SE" dirty="0" smtClean="0">
                <a:ea typeface="ＭＳ Ｐゴシック" charset="-128"/>
              </a:rPr>
              <a:t> chosen </a:t>
            </a:r>
            <a:r>
              <a:rPr lang="sv-SE" dirty="0" err="1" smtClean="0">
                <a:ea typeface="ＭＳ Ｐゴシック" charset="-128"/>
              </a:rPr>
              <a:t>minimizes</a:t>
            </a:r>
            <a:r>
              <a:rPr lang="sv-SE" dirty="0" smtClean="0">
                <a:ea typeface="ＭＳ Ｐゴシック" charset="-128"/>
              </a:rPr>
              <a:t> the </a:t>
            </a:r>
            <a:r>
              <a:rPr lang="sv-SE" dirty="0" err="1" smtClean="0">
                <a:ea typeface="ＭＳ Ｐゴシック" charset="-128"/>
              </a:rPr>
              <a:t>bias</a:t>
            </a:r>
            <a:r>
              <a:rPr lang="sv-SE" dirty="0" smtClean="0">
                <a:ea typeface="ＭＳ Ｐゴシック" charset="-128"/>
              </a:rPr>
              <a:t> of the </a:t>
            </a:r>
            <a:r>
              <a:rPr lang="sv-SE" dirty="0" err="1" smtClean="0">
                <a:ea typeface="ＭＳ Ｐゴシック" charset="-128"/>
              </a:rPr>
              <a:t>estimate</a:t>
            </a:r>
            <a:r>
              <a:rPr lang="sv-SE" dirty="0" smtClean="0">
                <a:ea typeface="ＭＳ Ｐゴシック" charset="-128"/>
              </a:rPr>
              <a:t> of X on the chosen </a:t>
            </a:r>
            <a:r>
              <a:rPr lang="sv-SE" dirty="0" err="1" smtClean="0">
                <a:ea typeface="ＭＳ Ｐゴシック" charset="-128"/>
              </a:rPr>
              <a:t>outcome</a:t>
            </a:r>
            <a:endParaRPr lang="sv-SE" dirty="0" smtClean="0">
              <a:ea typeface="ＭＳ Ｐゴシック" charset="-128"/>
            </a:endParaRPr>
          </a:p>
          <a:p>
            <a:endParaRPr lang="sv-SE" dirty="0" smtClean="0">
              <a:ea typeface="ＭＳ Ｐゴシック" charset="-128"/>
            </a:endParaRPr>
          </a:p>
        </p:txBody>
      </p:sp>
      <p:sp>
        <p:nvSpPr>
          <p:cNvPr id="11268" name="Date Placeholder 1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E38BF40B-5295-4DAA-91F4-0AA71EED843B}" type="datetime1">
              <a:rPr lang="sv-SE" smtClean="0">
                <a:ea typeface="ＭＳ Ｐゴシック" charset="-128"/>
              </a:rPr>
              <a:pPr/>
              <a:t>2014-12-09</a:t>
            </a:fld>
            <a:endParaRPr lang="sv-SE" smtClean="0">
              <a:ea typeface="ＭＳ Ｐゴシック" charset="-128"/>
            </a:endParaRPr>
          </a:p>
        </p:txBody>
      </p:sp>
      <p:sp>
        <p:nvSpPr>
          <p:cNvPr id="11270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28A09E0B-5F3F-4E22-88B3-471AA81D8A79}" type="slidenum">
              <a:rPr lang="sv-SE" smtClean="0">
                <a:ea typeface="ＭＳ Ｐゴシック" charset="-128"/>
              </a:rPr>
              <a:pPr/>
              <a:t>13</a:t>
            </a:fld>
            <a:endParaRPr lang="sv-SE" smtClean="0">
              <a:ea typeface="ＭＳ Ｐゴシック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C3208591-F6D4-40AE-BE5B-ECED46676934}" type="datetime1">
              <a:rPr lang="sv-SE" smtClean="0">
                <a:ea typeface="ＭＳ Ｐゴシック" charset="-128"/>
              </a:rPr>
              <a:pPr/>
              <a:t>2014-12-09</a:t>
            </a:fld>
            <a:endParaRPr lang="sv-SE" dirty="0" smtClean="0">
              <a:ea typeface="ＭＳ Ｐゴシック" charset="-128"/>
            </a:endParaRPr>
          </a:p>
        </p:txBody>
      </p:sp>
      <p:sp>
        <p:nvSpPr>
          <p:cNvPr id="12293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63B4FD5C-F043-4D50-A103-1A9D266FAB5F}" type="slidenum">
              <a:rPr lang="sv-SE" smtClean="0">
                <a:ea typeface="ＭＳ Ｐゴシック" charset="-128"/>
              </a:rPr>
              <a:pPr/>
              <a:t>14</a:t>
            </a:fld>
            <a:endParaRPr lang="sv-SE" smtClean="0">
              <a:ea typeface="ＭＳ Ｐゴシック" charset="-128"/>
            </a:endParaRP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539750" y="1054100"/>
            <a:ext cx="7772400" cy="646708"/>
          </a:xfrm>
        </p:spPr>
        <p:txBody>
          <a:bodyPr/>
          <a:lstStyle/>
          <a:p>
            <a:r>
              <a:rPr lang="en-US" dirty="0" smtClean="0"/>
              <a:t>Total versus direct effect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683568" y="2132856"/>
            <a:ext cx="7632848" cy="4299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§"/>
            </a:pPr>
            <a:r>
              <a:rPr lang="en-US" dirty="0" smtClean="0"/>
              <a:t>   </a:t>
            </a:r>
            <a:r>
              <a:rPr lang="en-US" dirty="0" smtClean="0">
                <a:solidFill>
                  <a:srgbClr val="002060"/>
                </a:solidFill>
              </a:rPr>
              <a:t>Adjustment sets for the total effect are sets that block all biasing paths and leave all causal paths (i.e., paths of the form ) unblocked</a:t>
            </a:r>
            <a:endParaRPr lang="en-US" sz="2800" b="1" dirty="0" smtClean="0">
              <a:solidFill>
                <a:schemeClr val="accent1"/>
              </a:solidFill>
              <a:latin typeface="+mj-lt"/>
              <a:ea typeface="ＭＳ Ｐゴシック" pitchFamily="68" charset="-128"/>
              <a:cs typeface="ＭＳ Ｐゴシック" pitchFamily="68" charset="-128"/>
            </a:endParaRPr>
          </a:p>
          <a:p>
            <a:r>
              <a:rPr lang="en-US" dirty="0" smtClean="0"/>
              <a:t> </a:t>
            </a:r>
          </a:p>
          <a:p>
            <a:pPr>
              <a:buFont typeface="Wingdings" pitchFamily="2" charset="2"/>
              <a:buChar char="§"/>
            </a:pPr>
            <a:r>
              <a:rPr lang="en-US" dirty="0" smtClean="0"/>
              <a:t>   </a:t>
            </a:r>
            <a:r>
              <a:rPr lang="en-US" dirty="0" smtClean="0">
                <a:solidFill>
                  <a:srgbClr val="002060"/>
                </a:solidFill>
              </a:rPr>
              <a:t>Adjustment sets for the direct effect are sets that block all biasing paths and all causal paths, and leave only the direct arrow from exposure to outcome (i.e., the path e -&gt; o, if it exists ) unblocked.</a:t>
            </a:r>
          </a:p>
          <a:p>
            <a:endParaRPr lang="en-US" dirty="0" smtClean="0">
              <a:solidFill>
                <a:srgbClr val="002060"/>
              </a:solidFill>
            </a:endParaRPr>
          </a:p>
          <a:p>
            <a:pPr>
              <a:buFont typeface="Wingdings" pitchFamily="2" charset="2"/>
              <a:buChar char="§"/>
            </a:pPr>
            <a:r>
              <a:rPr lang="en-US" dirty="0" smtClean="0"/>
              <a:t>   </a:t>
            </a:r>
            <a:r>
              <a:rPr lang="en-US" dirty="0" smtClean="0">
                <a:solidFill>
                  <a:srgbClr val="002060"/>
                </a:solidFill>
              </a:rPr>
              <a:t>In a diagram where the only causal path between exposure and outcome is the path e -&gt; o,</a:t>
            </a:r>
            <a:endParaRPr lang="en-US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9" name="Content Placeholder 2"/>
          <p:cNvSpPr>
            <a:spLocks noGrp="1"/>
          </p:cNvSpPr>
          <p:nvPr>
            <p:ph idx="1"/>
          </p:nvPr>
        </p:nvSpPr>
        <p:spPr>
          <a:xfrm>
            <a:off x="539750" y="2122512"/>
            <a:ext cx="7772400" cy="3898776"/>
          </a:xfrm>
        </p:spPr>
        <p:txBody>
          <a:bodyPr/>
          <a:lstStyle/>
          <a:p>
            <a:pPr eaLnBrk="1" hangingPunct="1"/>
            <a:r>
              <a:rPr lang="en-US" sz="2400" dirty="0" smtClean="0">
                <a:solidFill>
                  <a:srgbClr val="002060"/>
                </a:solidFill>
                <a:ea typeface="ＭＳ Ｐゴシック" charset="-128"/>
              </a:rPr>
              <a:t>Produced by </a:t>
            </a:r>
            <a:r>
              <a:rPr lang="en-US" sz="2400" dirty="0" err="1" smtClean="0">
                <a:solidFill>
                  <a:srgbClr val="002060"/>
                </a:solidFill>
                <a:ea typeface="ＭＳ Ｐゴシック" charset="-128"/>
              </a:rPr>
              <a:t>Johanness</a:t>
            </a:r>
            <a:r>
              <a:rPr lang="en-US" sz="2400" dirty="0" smtClean="0">
                <a:solidFill>
                  <a:srgbClr val="002060"/>
                </a:solidFill>
                <a:ea typeface="ＭＳ Ｐゴシック" charset="-128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ea typeface="ＭＳ Ｐゴシック" charset="-128"/>
              </a:rPr>
              <a:t>Textor</a:t>
            </a:r>
            <a:r>
              <a:rPr lang="en-US" sz="2400" dirty="0" smtClean="0">
                <a:solidFill>
                  <a:srgbClr val="002060"/>
                </a:solidFill>
                <a:ea typeface="ＭＳ Ｐゴシック" charset="-128"/>
              </a:rPr>
              <a:t> (</a:t>
            </a:r>
            <a:r>
              <a:rPr lang="en-US" sz="2400" dirty="0" smtClean="0">
                <a:solidFill>
                  <a:srgbClr val="002060"/>
                </a:solidFill>
              </a:rPr>
              <a:t>University of </a:t>
            </a:r>
            <a:r>
              <a:rPr lang="en-US" sz="2400" dirty="0" err="1" smtClean="0">
                <a:solidFill>
                  <a:srgbClr val="002060"/>
                </a:solidFill>
              </a:rPr>
              <a:t>Lubeck</a:t>
            </a:r>
            <a:r>
              <a:rPr lang="en-US" sz="2400" dirty="0" smtClean="0">
                <a:solidFill>
                  <a:srgbClr val="002060"/>
                </a:solidFill>
              </a:rPr>
              <a:t>, Germany)</a:t>
            </a:r>
            <a:endParaRPr lang="en-US" sz="2400" dirty="0" smtClean="0">
              <a:solidFill>
                <a:srgbClr val="002060"/>
              </a:solidFill>
              <a:ea typeface="ＭＳ Ｐゴシック" charset="-128"/>
              <a:hlinkClick r:id="rId2"/>
            </a:endParaRPr>
          </a:p>
          <a:p>
            <a:pPr eaLnBrk="1" hangingPunct="1"/>
            <a:endParaRPr lang="en-US" sz="2400" dirty="0" smtClean="0">
              <a:ea typeface="ＭＳ Ｐゴシック" charset="-128"/>
            </a:endParaRPr>
          </a:p>
          <a:p>
            <a:pPr eaLnBrk="1" hangingPunct="1"/>
            <a:r>
              <a:rPr lang="en-US" sz="2400" dirty="0" smtClean="0">
                <a:solidFill>
                  <a:srgbClr val="002060"/>
                </a:solidFill>
                <a:ea typeface="ＭＳ Ｐゴシック" charset="-128"/>
              </a:rPr>
              <a:t>http://www.dagitty.net</a:t>
            </a:r>
          </a:p>
          <a:p>
            <a:pPr eaLnBrk="1" hangingPunct="1"/>
            <a:endParaRPr lang="en-US" sz="2400" dirty="0" smtClean="0">
              <a:ea typeface="ＭＳ Ｐゴシック" charset="-128"/>
            </a:endParaRPr>
          </a:p>
          <a:p>
            <a:pPr eaLnBrk="1" hangingPunct="1"/>
            <a:r>
              <a:rPr lang="en-US" sz="2400" dirty="0" smtClean="0">
                <a:solidFill>
                  <a:srgbClr val="002060"/>
                </a:solidFill>
                <a:ea typeface="ＭＳ Ｐゴシック" charset="-128"/>
              </a:rPr>
              <a:t>http://www.dagitty.net/dagitty.zip</a:t>
            </a:r>
          </a:p>
          <a:p>
            <a:pPr eaLnBrk="1" hangingPunct="1"/>
            <a:endParaRPr lang="en-US" sz="2400" dirty="0" smtClean="0">
              <a:ea typeface="ＭＳ Ｐゴシック" charset="-128"/>
            </a:endParaRPr>
          </a:p>
          <a:p>
            <a:pPr eaLnBrk="1" hangingPunct="1"/>
            <a:r>
              <a:rPr lang="en-US" sz="2400" dirty="0" smtClean="0">
                <a:solidFill>
                  <a:srgbClr val="002060"/>
                </a:solidFill>
                <a:ea typeface="ＭＳ Ｐゴシック" charset="-128"/>
              </a:rPr>
              <a:t>Open source license, free access</a:t>
            </a:r>
            <a:endParaRPr lang="en-US" sz="2400" dirty="0" smtClean="0">
              <a:solidFill>
                <a:srgbClr val="002060"/>
              </a:solidFill>
              <a:ea typeface="ＭＳ Ｐゴシック" charset="-128"/>
              <a:hlinkClick r:id="rId3"/>
            </a:endParaRPr>
          </a:p>
          <a:p>
            <a:pPr eaLnBrk="1" hangingPunct="1"/>
            <a:endParaRPr lang="en-US" dirty="0" smtClean="0">
              <a:ea typeface="ＭＳ Ｐゴシック" charset="-128"/>
            </a:endParaRPr>
          </a:p>
          <a:p>
            <a:pPr eaLnBrk="1" hangingPunct="1"/>
            <a:endParaRPr lang="en-US" dirty="0" smtClean="0">
              <a:ea typeface="ＭＳ Ｐゴシック" charset="-128"/>
            </a:endParaRPr>
          </a:p>
        </p:txBody>
      </p:sp>
      <p:sp>
        <p:nvSpPr>
          <p:cNvPr id="1030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836C768C-C725-466C-A1F8-4AF3BB6A4476}" type="datetime4">
              <a:rPr lang="sv-SE" smtClean="0">
                <a:ea typeface="ＭＳ Ｐゴシック" charset="-128"/>
              </a:rPr>
              <a:pPr/>
              <a:t>9 december 2014</a:t>
            </a:fld>
            <a:endParaRPr lang="sv-SE" smtClean="0">
              <a:ea typeface="ＭＳ Ｐゴシック" charset="-128"/>
            </a:endParaRPr>
          </a:p>
        </p:txBody>
      </p:sp>
      <p:sp>
        <p:nvSpPr>
          <p:cNvPr id="103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1CE7032A-73D9-41DC-B6C6-6B39D46E3371}" type="slidenum">
              <a:rPr lang="sv-SE" smtClean="0">
                <a:ea typeface="ＭＳ Ｐゴシック" charset="-128"/>
              </a:rPr>
              <a:pPr/>
              <a:t>2</a:t>
            </a:fld>
            <a:endParaRPr lang="sv-SE" smtClean="0">
              <a:ea typeface="ＭＳ Ｐゴシック" charset="-12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725617" y="908720"/>
            <a:ext cx="190308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kern="0" dirty="0" smtClean="0">
                <a:solidFill>
                  <a:srgbClr val="870052"/>
                </a:solidFill>
                <a:latin typeface="Arial"/>
                <a:ea typeface="ＭＳ Ｐゴシック" pitchFamily="68" charset="-128"/>
              </a:rPr>
              <a:t>Basic Info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z="2400" dirty="0" smtClean="0">
                <a:solidFill>
                  <a:srgbClr val="002060"/>
                </a:solidFill>
                <a:ea typeface="ＭＳ Ｐゴシック" charset="-128"/>
              </a:rPr>
              <a:t>DAGs provide a graphical approach to minimize bias in epidemiological studies</a:t>
            </a:r>
          </a:p>
          <a:p>
            <a:pPr eaLnBrk="1" hangingPunct="1"/>
            <a:endParaRPr lang="en-US" sz="2400" dirty="0" smtClean="0">
              <a:solidFill>
                <a:srgbClr val="002060"/>
              </a:solidFill>
              <a:ea typeface="ＭＳ Ｐゴシック" charset="-128"/>
            </a:endParaRPr>
          </a:p>
          <a:p>
            <a:pPr eaLnBrk="1" hangingPunct="1"/>
            <a:r>
              <a:rPr lang="en-US" sz="2400" dirty="0" smtClean="0">
                <a:solidFill>
                  <a:srgbClr val="002060"/>
                </a:solidFill>
                <a:ea typeface="ＭＳ Ｐゴシック" charset="-128"/>
              </a:rPr>
              <a:t>In practice can be cumbersome</a:t>
            </a:r>
          </a:p>
          <a:p>
            <a:pPr eaLnBrk="1" hangingPunct="1"/>
            <a:endParaRPr lang="en-US" sz="2400" dirty="0" smtClean="0">
              <a:solidFill>
                <a:srgbClr val="002060"/>
              </a:solidFill>
              <a:ea typeface="ＭＳ Ｐゴシック" charset="-128"/>
            </a:endParaRPr>
          </a:p>
          <a:p>
            <a:pPr eaLnBrk="1" hangingPunct="1"/>
            <a:r>
              <a:rPr lang="en-US" sz="2400" dirty="0" smtClean="0">
                <a:solidFill>
                  <a:srgbClr val="002060"/>
                </a:solidFill>
                <a:ea typeface="ＭＳ Ｐゴシック" charset="-128"/>
              </a:rPr>
              <a:t>DAG program (</a:t>
            </a:r>
            <a:r>
              <a:rPr lang="en-US" sz="2400" dirty="0" err="1" smtClean="0">
                <a:solidFill>
                  <a:srgbClr val="002060"/>
                </a:solidFill>
                <a:ea typeface="ＭＳ Ｐゴシック" charset="-128"/>
              </a:rPr>
              <a:t>Knuppel</a:t>
            </a:r>
            <a:r>
              <a:rPr lang="en-US" sz="2400" dirty="0" smtClean="0">
                <a:solidFill>
                  <a:srgbClr val="002060"/>
                </a:solidFill>
                <a:ea typeface="ＭＳ Ｐゴシック" charset="-128"/>
              </a:rPr>
              <a:t> and </a:t>
            </a:r>
            <a:r>
              <a:rPr lang="en-US" sz="2400" dirty="0" err="1" smtClean="0">
                <a:solidFill>
                  <a:srgbClr val="002060"/>
                </a:solidFill>
                <a:ea typeface="ＭＳ Ｐゴシック" charset="-128"/>
              </a:rPr>
              <a:t>Stang</a:t>
            </a:r>
            <a:r>
              <a:rPr lang="en-US" sz="2400" dirty="0" smtClean="0">
                <a:solidFill>
                  <a:srgbClr val="002060"/>
                </a:solidFill>
                <a:ea typeface="ＭＳ Ｐゴシック" charset="-128"/>
              </a:rPr>
              <a:t>)</a:t>
            </a:r>
          </a:p>
          <a:p>
            <a:pPr eaLnBrk="1" hangingPunct="1"/>
            <a:endParaRPr lang="en-US" sz="2400" dirty="0" smtClean="0">
              <a:solidFill>
                <a:srgbClr val="002060"/>
              </a:solidFill>
              <a:ea typeface="ＭＳ Ｐゴシック" charset="-128"/>
            </a:endParaRPr>
          </a:p>
          <a:p>
            <a:pPr eaLnBrk="1" hangingPunct="1"/>
            <a:r>
              <a:rPr lang="en-US" sz="2400" dirty="0" err="1" smtClean="0">
                <a:solidFill>
                  <a:srgbClr val="002060"/>
                </a:solidFill>
                <a:ea typeface="ＭＳ Ｐゴシック" charset="-128"/>
              </a:rPr>
              <a:t>dagR</a:t>
            </a:r>
            <a:r>
              <a:rPr lang="en-US" sz="2400" dirty="0" smtClean="0">
                <a:solidFill>
                  <a:srgbClr val="002060"/>
                </a:solidFill>
                <a:ea typeface="ＭＳ Ｐゴシック" charset="-128"/>
              </a:rPr>
              <a:t> (</a:t>
            </a:r>
            <a:r>
              <a:rPr lang="en-US" sz="2400" dirty="0" err="1" smtClean="0">
                <a:solidFill>
                  <a:srgbClr val="002060"/>
                </a:solidFill>
                <a:ea typeface="ＭＳ Ｐゴシック" charset="-128"/>
              </a:rPr>
              <a:t>Breitling</a:t>
            </a:r>
            <a:r>
              <a:rPr lang="en-US" sz="2400" dirty="0" smtClean="0">
                <a:solidFill>
                  <a:srgbClr val="002060"/>
                </a:solidFill>
                <a:ea typeface="ＭＳ Ｐゴシック" charset="-128"/>
              </a:rPr>
              <a:t>)</a:t>
            </a:r>
          </a:p>
        </p:txBody>
      </p:sp>
      <p:sp>
        <p:nvSpPr>
          <p:cNvPr id="2056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FE55B89D-02A6-4DF3-B419-791C3FCBEC0A}" type="datetime4">
              <a:rPr lang="sv-SE" smtClean="0">
                <a:ea typeface="ＭＳ Ｐゴシック" charset="-128"/>
              </a:rPr>
              <a:pPr/>
              <a:t>9 december 2014</a:t>
            </a:fld>
            <a:endParaRPr lang="sv-SE" dirty="0" smtClean="0">
              <a:ea typeface="ＭＳ Ｐゴシック" charset="-128"/>
            </a:endParaRPr>
          </a:p>
        </p:txBody>
      </p:sp>
      <p:sp>
        <p:nvSpPr>
          <p:cNvPr id="2058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777F70E4-A4E5-4401-B9F7-D14A1764FA01}" type="slidenum">
              <a:rPr lang="sv-SE" smtClean="0">
                <a:ea typeface="ＭＳ Ｐゴシック" charset="-128"/>
              </a:rPr>
              <a:pPr/>
              <a:t>3</a:t>
            </a:fld>
            <a:endParaRPr lang="sv-SE" smtClean="0">
              <a:ea typeface="ＭＳ Ｐゴシック" charset="-128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11560" y="764704"/>
            <a:ext cx="48965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kern="0" dirty="0" smtClean="0">
                <a:solidFill>
                  <a:srgbClr val="870052"/>
                </a:solidFill>
                <a:latin typeface="Arial"/>
                <a:ea typeface="ＭＳ Ｐゴシック" pitchFamily="68" charset="-128"/>
              </a:rPr>
              <a:t>Other Softwares </a:t>
            </a:r>
            <a:endParaRPr lang="en-US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Working Example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750" y="2120900"/>
            <a:ext cx="7772400" cy="1884164"/>
          </a:xfrm>
        </p:spPr>
        <p:txBody>
          <a:bodyPr/>
          <a:lstStyle/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E55B89D-02A6-4DF3-B419-791C3FCBEC0A}" type="datetime4">
              <a:rPr lang="sv-SE" smtClean="0">
                <a:ea typeface="ＭＳ Ｐゴシック" charset="-128"/>
              </a:rPr>
              <a:pPr>
                <a:defRPr/>
              </a:pPr>
              <a:t>9 december 2014</a:t>
            </a:fld>
            <a:endParaRPr lang="sv-S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B808D1E-ACBC-4CBB-91D0-B8528B1D2237}" type="slidenum">
              <a:rPr lang="sv-SE" smtClean="0"/>
              <a:pPr>
                <a:defRPr/>
              </a:pPr>
              <a:t>4</a:t>
            </a:fld>
            <a:endParaRPr lang="sv-SE" dirty="0"/>
          </a:p>
        </p:txBody>
      </p:sp>
      <p:grpSp>
        <p:nvGrpSpPr>
          <p:cNvPr id="15" name="Group 14"/>
          <p:cNvGrpSpPr/>
          <p:nvPr/>
        </p:nvGrpSpPr>
        <p:grpSpPr>
          <a:xfrm>
            <a:off x="1691692" y="2203630"/>
            <a:ext cx="5112573" cy="3241594"/>
            <a:chOff x="3352803" y="2089150"/>
            <a:chExt cx="2038351" cy="1573213"/>
          </a:xfrm>
        </p:grpSpPr>
        <p:grpSp>
          <p:nvGrpSpPr>
            <p:cNvPr id="7" name="Group 4"/>
            <p:cNvGrpSpPr>
              <a:grpSpLocks/>
            </p:cNvGrpSpPr>
            <p:nvPr/>
          </p:nvGrpSpPr>
          <p:grpSpPr bwMode="auto">
            <a:xfrm>
              <a:off x="3352803" y="3200400"/>
              <a:ext cx="2038351" cy="461963"/>
              <a:chOff x="3744" y="2208"/>
              <a:chExt cx="1284" cy="291"/>
            </a:xfrm>
          </p:grpSpPr>
          <p:sp>
            <p:nvSpPr>
              <p:cNvPr id="8" name="Text Box 5"/>
              <p:cNvSpPr txBox="1">
                <a:spLocks noChangeArrowheads="1"/>
              </p:cNvSpPr>
              <p:nvPr/>
            </p:nvSpPr>
            <p:spPr bwMode="auto">
              <a:xfrm>
                <a:off x="3744" y="2208"/>
                <a:ext cx="234" cy="2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i="1" dirty="0" smtClean="0"/>
                  <a:t>A</a:t>
                </a:r>
                <a:endParaRPr lang="en-US" i="1" dirty="0"/>
              </a:p>
            </p:txBody>
          </p:sp>
          <p:sp>
            <p:nvSpPr>
              <p:cNvPr id="9" name="Text Box 6"/>
              <p:cNvSpPr txBox="1">
                <a:spLocks noChangeArrowheads="1"/>
              </p:cNvSpPr>
              <p:nvPr/>
            </p:nvSpPr>
            <p:spPr bwMode="auto">
              <a:xfrm>
                <a:off x="4842" y="2208"/>
                <a:ext cx="186" cy="14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r>
                  <a:rPr lang="en-US" i="1" dirty="0" smtClean="0"/>
                  <a:t>Y </a:t>
                </a:r>
                <a:endParaRPr lang="en-US" i="1" dirty="0"/>
              </a:p>
            </p:txBody>
          </p:sp>
          <p:cxnSp>
            <p:nvCxnSpPr>
              <p:cNvPr id="10" name="AutoShape 7"/>
              <p:cNvCxnSpPr>
                <a:cxnSpLocks noChangeShapeType="1"/>
              </p:cNvCxnSpPr>
              <p:nvPr/>
            </p:nvCxnSpPr>
            <p:spPr bwMode="auto">
              <a:xfrm>
                <a:off x="3984" y="2352"/>
                <a:ext cx="768" cy="0"/>
              </a:xfrm>
              <a:prstGeom prst="straightConnector1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</p:cxnSp>
        </p:grpSp>
        <p:grpSp>
          <p:nvGrpSpPr>
            <p:cNvPr id="11" name="Group 8"/>
            <p:cNvGrpSpPr>
              <a:grpSpLocks/>
            </p:cNvGrpSpPr>
            <p:nvPr/>
          </p:nvGrpSpPr>
          <p:grpSpPr bwMode="auto">
            <a:xfrm>
              <a:off x="3581400" y="2089150"/>
              <a:ext cx="1524000" cy="1035050"/>
              <a:chOff x="3888" y="1556"/>
              <a:chExt cx="960" cy="652"/>
            </a:xfrm>
          </p:grpSpPr>
          <p:sp>
            <p:nvSpPr>
              <p:cNvPr id="12" name="Text Box 9"/>
              <p:cNvSpPr txBox="1">
                <a:spLocks noChangeArrowheads="1"/>
              </p:cNvSpPr>
              <p:nvPr/>
            </p:nvSpPr>
            <p:spPr bwMode="auto">
              <a:xfrm>
                <a:off x="4305" y="1556"/>
                <a:ext cx="105" cy="2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r>
                  <a:rPr lang="en-US" i="1" dirty="0" smtClean="0"/>
                  <a:t>     L</a:t>
                </a:r>
                <a:endParaRPr lang="en-US" i="1" dirty="0"/>
              </a:p>
            </p:txBody>
          </p:sp>
          <p:cxnSp>
            <p:nvCxnSpPr>
              <p:cNvPr id="13" name="AutoShape 10"/>
              <p:cNvCxnSpPr>
                <a:cxnSpLocks noChangeShapeType="1"/>
              </p:cNvCxnSpPr>
              <p:nvPr/>
            </p:nvCxnSpPr>
            <p:spPr bwMode="auto">
              <a:xfrm flipH="1">
                <a:off x="3888" y="1776"/>
                <a:ext cx="336" cy="432"/>
              </a:xfrm>
              <a:prstGeom prst="straightConnector1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</p:cxnSp>
          <p:cxnSp>
            <p:nvCxnSpPr>
              <p:cNvPr id="14" name="AutoShape 11"/>
              <p:cNvCxnSpPr>
                <a:cxnSpLocks noChangeShapeType="1"/>
              </p:cNvCxnSpPr>
              <p:nvPr/>
            </p:nvCxnSpPr>
            <p:spPr bwMode="auto">
              <a:xfrm>
                <a:off x="4464" y="1776"/>
                <a:ext cx="384" cy="432"/>
              </a:xfrm>
              <a:prstGeom prst="straightConnector1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</p:cxnSp>
        </p:grp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DAGitty's</a:t>
            </a:r>
            <a:r>
              <a:rPr lang="en-US" dirty="0" smtClean="0"/>
              <a:t> textual syntax for causal diagrams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750" y="1700808"/>
            <a:ext cx="7772400" cy="4608512"/>
          </a:xfrm>
        </p:spPr>
        <p:txBody>
          <a:bodyPr/>
          <a:lstStyle/>
          <a:p>
            <a:r>
              <a:rPr lang="en-US" sz="2400" dirty="0" smtClean="0">
                <a:solidFill>
                  <a:srgbClr val="002060"/>
                </a:solidFill>
              </a:rPr>
              <a:t>A list of the variables in the diagram</a:t>
            </a:r>
          </a:p>
          <a:p>
            <a:pPr lvl="1">
              <a:buFont typeface="Wingdings" pitchFamily="2" charset="2"/>
              <a:buChar char="ü"/>
            </a:pPr>
            <a:r>
              <a:rPr lang="en-US" sz="2400" dirty="0" smtClean="0">
                <a:solidFill>
                  <a:srgbClr val="002060"/>
                </a:solidFill>
              </a:rPr>
              <a:t>One variable per line</a:t>
            </a:r>
          </a:p>
          <a:p>
            <a:pPr lvl="1">
              <a:buFont typeface="Wingdings" pitchFamily="2" charset="2"/>
              <a:buChar char="ü"/>
            </a:pPr>
            <a:r>
              <a:rPr lang="en-US" sz="2400" dirty="0" smtClean="0">
                <a:solidFill>
                  <a:srgbClr val="002060"/>
                </a:solidFill>
              </a:rPr>
              <a:t>First Exposure, second Outcome</a:t>
            </a:r>
          </a:p>
          <a:p>
            <a:pPr lvl="1">
              <a:buFont typeface="Wingdings" pitchFamily="2" charset="2"/>
              <a:buChar char="ü"/>
            </a:pPr>
            <a:r>
              <a:rPr lang="en-US" sz="2400" dirty="0" smtClean="0">
                <a:solidFill>
                  <a:srgbClr val="002060"/>
                </a:solidFill>
              </a:rPr>
              <a:t>Variable names must not contain spaces or colons</a:t>
            </a:r>
          </a:p>
          <a:p>
            <a:pPr lvl="1">
              <a:buFont typeface="Wingdings" pitchFamily="2" charset="2"/>
              <a:buChar char="ü"/>
            </a:pPr>
            <a:r>
              <a:rPr lang="en-US" sz="2400" dirty="0" smtClean="0">
                <a:solidFill>
                  <a:srgbClr val="002060"/>
                </a:solidFill>
              </a:rPr>
              <a:t>After each variable name follows a character that indicates the status of the variable, which can be either 1 (normal), A (adjusted for), U (unobserved)</a:t>
            </a:r>
          </a:p>
          <a:p>
            <a:r>
              <a:rPr lang="en-US" sz="2400" dirty="0" smtClean="0">
                <a:solidFill>
                  <a:srgbClr val="002060"/>
                </a:solidFill>
              </a:rPr>
              <a:t>A list of connections between the variables</a:t>
            </a:r>
          </a:p>
          <a:p>
            <a:pPr lvl="1">
              <a:buFont typeface="Wingdings" pitchFamily="2" charset="2"/>
              <a:buChar char="ü"/>
            </a:pPr>
            <a:r>
              <a:rPr lang="en-US" sz="2200" dirty="0" smtClean="0">
                <a:solidFill>
                  <a:srgbClr val="002060"/>
                </a:solidFill>
              </a:rPr>
              <a:t>several lines each starting with a start variable name, followed </a:t>
            </a:r>
            <a:r>
              <a:rPr lang="en-US" sz="2400" dirty="0" smtClean="0">
                <a:solidFill>
                  <a:srgbClr val="002060"/>
                </a:solidFill>
              </a:rPr>
              <a:t>by one or more other target variables that the start variable is connected to </a:t>
            </a:r>
          </a:p>
          <a:p>
            <a:pPr lvl="1">
              <a:buFont typeface="Wingdings" pitchFamily="2" charset="2"/>
              <a:buChar char="ü"/>
            </a:pPr>
            <a:endParaRPr lang="en-US" dirty="0" smtClean="0">
              <a:solidFill>
                <a:srgbClr val="002060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EEBF0A1-EDAE-4EC8-9B92-1EB9834A850B}" type="datetime1">
              <a:rPr lang="sv-SE" smtClean="0"/>
              <a:pPr>
                <a:defRPr/>
              </a:pPr>
              <a:t>2014-12-09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 smtClean="0"/>
              <a:t>Arvid Sjölander</a:t>
            </a:r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B808D1E-ACBC-4CBB-91D0-B8528B1D2237}" type="slidenum">
              <a:rPr lang="sv-SE" smtClean="0"/>
              <a:pPr>
                <a:defRPr/>
              </a:pPr>
              <a:t>5</a:t>
            </a:fld>
            <a:endParaRPr lang="sv-SE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>
                <a:solidFill>
                  <a:srgbClr val="002060"/>
                </a:solidFill>
              </a:rPr>
              <a:t>A 1 @0.000,0.000</a:t>
            </a:r>
          </a:p>
          <a:p>
            <a:r>
              <a:rPr lang="en-US" sz="2400" dirty="0" smtClean="0">
                <a:solidFill>
                  <a:srgbClr val="002060"/>
                </a:solidFill>
              </a:rPr>
              <a:t>Y 1 @1.000,0.000</a:t>
            </a:r>
          </a:p>
          <a:p>
            <a:r>
              <a:rPr lang="es-ES" sz="2400" dirty="0" smtClean="0">
                <a:solidFill>
                  <a:srgbClr val="002060"/>
                </a:solidFill>
              </a:rPr>
              <a:t>L 1 @0.500,-0.400</a:t>
            </a:r>
          </a:p>
          <a:p>
            <a:endParaRPr lang="es-ES" sz="2400" dirty="0" smtClean="0">
              <a:solidFill>
                <a:srgbClr val="002060"/>
              </a:solidFill>
            </a:endParaRPr>
          </a:p>
          <a:p>
            <a:r>
              <a:rPr lang="es-ES" sz="2400" dirty="0" smtClean="0">
                <a:solidFill>
                  <a:srgbClr val="002060"/>
                </a:solidFill>
              </a:rPr>
              <a:t>A Y</a:t>
            </a:r>
          </a:p>
          <a:p>
            <a:r>
              <a:rPr lang="es-ES" sz="2400" dirty="0" smtClean="0">
                <a:solidFill>
                  <a:srgbClr val="002060"/>
                </a:solidFill>
              </a:rPr>
              <a:t>L A Y</a:t>
            </a:r>
            <a:endParaRPr lang="en-US" sz="2400" dirty="0" smtClean="0">
              <a:solidFill>
                <a:srgbClr val="002060"/>
              </a:solidFill>
            </a:endParaRPr>
          </a:p>
          <a:p>
            <a:endParaRPr lang="en-US" sz="2400" dirty="0" smtClean="0">
              <a:solidFill>
                <a:srgbClr val="002060"/>
              </a:solidFill>
            </a:endParaRPr>
          </a:p>
          <a:p>
            <a:pPr lvl="1">
              <a:buFont typeface="Wingdings" pitchFamily="2" charset="2"/>
              <a:buChar char="ü"/>
            </a:pPr>
            <a:endParaRPr lang="en-US" sz="2400" dirty="0" smtClean="0">
              <a:solidFill>
                <a:srgbClr val="002060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EEBF0A1-EDAE-4EC8-9B92-1EB9834A850B}" type="datetime1">
              <a:rPr lang="sv-SE" smtClean="0"/>
              <a:pPr>
                <a:defRPr/>
              </a:pPr>
              <a:t>2014-12-09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 smtClean="0"/>
              <a:t>Arvid Sjölander</a:t>
            </a:r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B808D1E-ACBC-4CBB-91D0-B8528B1D2237}" type="slidenum">
              <a:rPr lang="sv-SE" smtClean="0"/>
              <a:pPr>
                <a:defRPr/>
              </a:pPr>
              <a:t>6</a:t>
            </a:fld>
            <a:endParaRPr lang="sv-SE"/>
          </a:p>
        </p:txBody>
      </p:sp>
      <p:sp>
        <p:nvSpPr>
          <p:cNvPr id="7" name="Rectangle 6"/>
          <p:cNvSpPr/>
          <p:nvPr/>
        </p:nvSpPr>
        <p:spPr>
          <a:xfrm>
            <a:off x="539552" y="962725"/>
            <a:ext cx="799288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kern="0" dirty="0" err="1" smtClean="0">
                <a:solidFill>
                  <a:srgbClr val="870052"/>
                </a:solidFill>
                <a:latin typeface="Arial"/>
                <a:ea typeface="ＭＳ Ｐゴシック" pitchFamily="68" charset="-128"/>
              </a:rPr>
              <a:t>DAGitty's</a:t>
            </a:r>
            <a:r>
              <a:rPr lang="en-US" sz="2800" b="1" kern="0" dirty="0" smtClean="0">
                <a:solidFill>
                  <a:srgbClr val="870052"/>
                </a:solidFill>
                <a:latin typeface="Arial"/>
                <a:ea typeface="ＭＳ Ｐゴシック" pitchFamily="68" charset="-128"/>
              </a:rPr>
              <a:t> textual syntax for causal diagrams</a:t>
            </a:r>
          </a:p>
          <a:p>
            <a:r>
              <a:rPr lang="en-US" sz="2800" b="1" kern="0" dirty="0" smtClean="0">
                <a:solidFill>
                  <a:srgbClr val="870052"/>
                </a:solidFill>
                <a:latin typeface="Arial"/>
                <a:ea typeface="ＭＳ Ｐゴシック" pitchFamily="68" charset="-128"/>
              </a:rPr>
              <a:t>(cont)</a:t>
            </a:r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Loading a textually defined diagram into </a:t>
            </a:r>
            <a:r>
              <a:rPr lang="en-US" dirty="0" err="1" smtClean="0"/>
              <a:t>DAGitty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err="1" smtClean="0">
                <a:solidFill>
                  <a:srgbClr val="002060"/>
                </a:solidFill>
              </a:rPr>
              <a:t>copy&amp;paste</a:t>
            </a:r>
            <a:r>
              <a:rPr lang="en-US" sz="2400" dirty="0" smtClean="0">
                <a:solidFill>
                  <a:srgbClr val="002060"/>
                </a:solidFill>
              </a:rPr>
              <a:t> the variable list,</a:t>
            </a:r>
          </a:p>
          <a:p>
            <a:r>
              <a:rPr lang="en-US" sz="2400" dirty="0" smtClean="0">
                <a:solidFill>
                  <a:srgbClr val="002060"/>
                </a:solidFill>
              </a:rPr>
              <a:t>followed by a blank line, followed by the list of connections into the Model text data" text box. </a:t>
            </a:r>
          </a:p>
          <a:p>
            <a:r>
              <a:rPr lang="en-US" sz="2400" dirty="0" smtClean="0">
                <a:solidFill>
                  <a:srgbClr val="002060"/>
                </a:solidFill>
              </a:rPr>
              <a:t>then click on Update DAG". </a:t>
            </a:r>
          </a:p>
          <a:p>
            <a:r>
              <a:rPr lang="en-US" sz="2400" dirty="0" err="1" smtClean="0">
                <a:solidFill>
                  <a:srgbClr val="002060"/>
                </a:solidFill>
              </a:rPr>
              <a:t>DAGitty</a:t>
            </a:r>
            <a:r>
              <a:rPr lang="en-US" sz="2400" dirty="0" smtClean="0">
                <a:solidFill>
                  <a:srgbClr val="002060"/>
                </a:solidFill>
              </a:rPr>
              <a:t> will now generate a preliminary graphical layout for your diagram on the canvas, which may not yet look the way you intended it to look, but can be freely modified</a:t>
            </a:r>
            <a:r>
              <a:rPr lang="en-US" dirty="0" smtClean="0"/>
              <a:t>.</a:t>
            </a:r>
          </a:p>
          <a:p>
            <a:r>
              <a:rPr lang="en-US" sz="2400" dirty="0" smtClean="0">
                <a:solidFill>
                  <a:srgbClr val="002060"/>
                </a:solidFill>
              </a:rPr>
              <a:t>edit  and save</a:t>
            </a:r>
            <a:endParaRPr lang="en-US" sz="2400" dirty="0">
              <a:solidFill>
                <a:srgbClr val="002060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EEBF0A1-EDAE-4EC8-9B92-1EB9834A850B}" type="datetime1">
              <a:rPr lang="sv-SE" smtClean="0"/>
              <a:pPr>
                <a:defRPr/>
              </a:pPr>
              <a:t>2014-12-09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 smtClean="0"/>
              <a:t>Arvid Sjölander</a:t>
            </a:r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B808D1E-ACBC-4CBB-91D0-B8528B1D2237}" type="slidenum">
              <a:rPr lang="sv-SE" smtClean="0"/>
              <a:pPr>
                <a:defRPr/>
              </a:pPr>
              <a:t>7</a:t>
            </a:fld>
            <a:endParaRPr lang="sv-SE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750" y="1054100"/>
            <a:ext cx="7772400" cy="790724"/>
          </a:xfrm>
        </p:spPr>
        <p:txBody>
          <a:bodyPr/>
          <a:lstStyle/>
          <a:p>
            <a:r>
              <a:rPr lang="en-US" dirty="0" smtClean="0"/>
              <a:t>Adding new variables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750" y="1700808"/>
            <a:ext cx="7772400" cy="1308100"/>
          </a:xfrm>
        </p:spPr>
        <p:txBody>
          <a:bodyPr/>
          <a:lstStyle/>
          <a:p>
            <a:r>
              <a:rPr lang="en-US" sz="2400" dirty="0" smtClean="0">
                <a:solidFill>
                  <a:srgbClr val="002060"/>
                </a:solidFill>
              </a:rPr>
              <a:t>To add a new variable to the model, double-click on a free space in the canvas (i.e., not on an existing variable) or press the “n" key</a:t>
            </a:r>
          </a:p>
          <a:p>
            <a:endParaRPr lang="en-US" sz="2400" dirty="0">
              <a:solidFill>
                <a:srgbClr val="002060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EEBF0A1-EDAE-4EC8-9B92-1EB9834A850B}" type="datetime1">
              <a:rPr lang="sv-SE" smtClean="0"/>
              <a:pPr>
                <a:defRPr/>
              </a:pPr>
              <a:t>2014-12-09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 smtClean="0"/>
              <a:t>Arvid Sjölander</a:t>
            </a:r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B808D1E-ACBC-4CBB-91D0-B8528B1D2237}" type="slidenum">
              <a:rPr lang="sv-SE" smtClean="0"/>
              <a:pPr>
                <a:defRPr/>
              </a:pPr>
              <a:t>8</a:t>
            </a:fld>
            <a:endParaRPr lang="sv-SE"/>
          </a:p>
        </p:txBody>
      </p:sp>
      <p:sp>
        <p:nvSpPr>
          <p:cNvPr id="7" name="Title 1"/>
          <p:cNvSpPr txBox="1">
            <a:spLocks/>
          </p:cNvSpPr>
          <p:nvPr/>
        </p:nvSpPr>
        <p:spPr bwMode="auto">
          <a:xfrm>
            <a:off x="539552" y="3068960"/>
            <a:ext cx="7772400" cy="7907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z="2800" b="1" dirty="0" smtClean="0">
                <a:solidFill>
                  <a:schemeClr val="accent1"/>
                </a:solidFill>
                <a:latin typeface="+mj-lt"/>
                <a:ea typeface="ＭＳ Ｐゴシック" pitchFamily="68" charset="-128"/>
                <a:cs typeface="ＭＳ Ｐゴシック" pitchFamily="68" charset="-128"/>
              </a:rPr>
              <a:t>Setting the status of a variable</a:t>
            </a:r>
            <a:endParaRPr lang="en-US" sz="2800" b="1" dirty="0">
              <a:solidFill>
                <a:schemeClr val="accent1"/>
              </a:solidFill>
              <a:latin typeface="+mj-lt"/>
              <a:ea typeface="ＭＳ Ｐゴシック" pitchFamily="68" charset="-128"/>
              <a:cs typeface="ＭＳ Ｐゴシック" pitchFamily="68" charset="-128"/>
            </a:endParaRPr>
          </a:p>
        </p:txBody>
      </p:sp>
      <p:sp>
        <p:nvSpPr>
          <p:cNvPr id="8" name="Content Placeholder 2"/>
          <p:cNvSpPr txBox="1">
            <a:spLocks/>
          </p:cNvSpPr>
          <p:nvPr/>
        </p:nvSpPr>
        <p:spPr bwMode="auto">
          <a:xfrm>
            <a:off x="611560" y="3717032"/>
            <a:ext cx="8208912" cy="25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buFont typeface="Wingdings" pitchFamily="2" charset="2"/>
              <a:buChar char="§"/>
            </a:pPr>
            <a:r>
              <a:rPr lang="en-US" dirty="0" smtClean="0"/>
              <a:t>  </a:t>
            </a:r>
            <a:r>
              <a:rPr lang="en-US" dirty="0" smtClean="0">
                <a:solidFill>
                  <a:srgbClr val="002060"/>
                </a:solidFill>
                <a:latin typeface="+mn-lt"/>
              </a:rPr>
              <a:t>Exposure,  Outcome,  Unobserved (latent),  Adjusted,        </a:t>
            </a:r>
          </a:p>
          <a:p>
            <a:pPr>
              <a:buFont typeface="Wingdings" pitchFamily="2" charset="2"/>
              <a:buChar char="§"/>
            </a:pPr>
            <a:r>
              <a:rPr lang="en-US" dirty="0" smtClean="0">
                <a:solidFill>
                  <a:srgbClr val="002060"/>
                </a:solidFill>
                <a:latin typeface="+mn-lt"/>
              </a:rPr>
              <a:t>  The number of variables that can be exposure or      outcome variables is limited to one each </a:t>
            </a:r>
          </a:p>
          <a:p>
            <a:pPr>
              <a:buFont typeface="Wingdings" pitchFamily="2" charset="2"/>
              <a:buChar char="§"/>
            </a:pPr>
            <a:r>
              <a:rPr lang="en-US" dirty="0" smtClean="0">
                <a:solidFill>
                  <a:srgbClr val="002060"/>
                </a:solidFill>
                <a:latin typeface="+mn-lt"/>
              </a:rPr>
              <a:t>  At present, each variable can only have one status at a time, e.g., variables can not be both  unobserved and adjusted or both exposure and unobserved </a:t>
            </a:r>
          </a:p>
          <a:p>
            <a:endParaRPr lang="en-US" dirty="0" smtClean="0"/>
          </a:p>
          <a:p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n-lt"/>
              <a:ea typeface="ＭＳ Ｐゴシック" pitchFamily="68" charset="-128"/>
              <a:cs typeface="ＭＳ Ｐゴシック" pitchFamily="68" charset="-128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EEBF0A1-EDAE-4EC8-9B92-1EB9834A850B}" type="datetime1">
              <a:rPr lang="sv-SE" smtClean="0"/>
              <a:pPr>
                <a:defRPr/>
              </a:pPr>
              <a:t>2014-12-09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v-SE" smtClean="0"/>
              <a:t>Arvid Sjölander</a:t>
            </a:r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B808D1E-ACBC-4CBB-91D0-B8528B1D2237}" type="slidenum">
              <a:rPr lang="sv-SE" smtClean="0"/>
              <a:pPr>
                <a:defRPr/>
              </a:pPr>
              <a:t>9</a:t>
            </a:fld>
            <a:endParaRPr lang="sv-SE"/>
          </a:p>
        </p:txBody>
      </p:sp>
      <p:sp>
        <p:nvSpPr>
          <p:cNvPr id="10" name="Rectangle 9"/>
          <p:cNvSpPr/>
          <p:nvPr/>
        </p:nvSpPr>
        <p:spPr>
          <a:xfrm>
            <a:off x="467544" y="2325067"/>
            <a:ext cx="8208912" cy="2616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>
              <a:buFont typeface="Arial" pitchFamily="34" charset="0"/>
              <a:buChar char="•"/>
            </a:pPr>
            <a:r>
              <a:rPr lang="en-US" sz="2800" b="1" kern="0" dirty="0" smtClean="0">
                <a:solidFill>
                  <a:srgbClr val="870052"/>
                </a:solidFill>
                <a:latin typeface="Arial"/>
                <a:ea typeface="ＭＳ Ｐゴシック" pitchFamily="68" charset="-128"/>
              </a:rPr>
              <a:t>   Adding new connections </a:t>
            </a:r>
          </a:p>
          <a:p>
            <a:pPr lvl="1">
              <a:buFont typeface="Arial" pitchFamily="34" charset="0"/>
              <a:buChar char="•"/>
            </a:pPr>
            <a:endParaRPr lang="en-US" sz="2800" b="1" kern="0" dirty="0" smtClean="0">
              <a:solidFill>
                <a:srgbClr val="870052"/>
              </a:solidFill>
              <a:latin typeface="Arial"/>
              <a:ea typeface="ＭＳ Ｐゴシック" pitchFamily="68" charset="-128"/>
            </a:endParaRPr>
          </a:p>
          <a:p>
            <a:pPr lvl="1">
              <a:buFont typeface="Arial" pitchFamily="34" charset="0"/>
              <a:buChar char="•"/>
            </a:pPr>
            <a:r>
              <a:rPr lang="en-US" sz="2800" b="1" kern="0" dirty="0" smtClean="0">
                <a:solidFill>
                  <a:srgbClr val="870052"/>
                </a:solidFill>
                <a:latin typeface="Arial"/>
                <a:ea typeface="ＭＳ Ｐゴシック" pitchFamily="68" charset="-128"/>
              </a:rPr>
              <a:t>   Deleting variables </a:t>
            </a:r>
          </a:p>
          <a:p>
            <a:pPr lvl="1">
              <a:buFont typeface="Arial" pitchFamily="34" charset="0"/>
              <a:buChar char="•"/>
            </a:pPr>
            <a:endParaRPr lang="en-US" sz="2800" b="1" kern="0" dirty="0" smtClean="0">
              <a:solidFill>
                <a:srgbClr val="870052"/>
              </a:solidFill>
              <a:latin typeface="Arial"/>
              <a:ea typeface="ＭＳ Ｐゴシック" pitchFamily="68" charset="-128"/>
            </a:endParaRPr>
          </a:p>
          <a:p>
            <a:pPr lvl="1">
              <a:buFont typeface="Arial" pitchFamily="34" charset="0"/>
              <a:buChar char="•"/>
            </a:pPr>
            <a:r>
              <a:rPr lang="en-US" sz="2800" b="1" kern="0" dirty="0" smtClean="0">
                <a:solidFill>
                  <a:srgbClr val="870052"/>
                </a:solidFill>
                <a:latin typeface="Arial"/>
                <a:ea typeface="ＭＳ Ｐゴシック" pitchFamily="68" charset="-128"/>
              </a:rPr>
              <a:t>   Deleting connections </a:t>
            </a:r>
            <a:br>
              <a:rPr lang="en-US" sz="2800" b="1" kern="0" dirty="0" smtClean="0">
                <a:solidFill>
                  <a:srgbClr val="870052"/>
                </a:solidFill>
                <a:latin typeface="Arial"/>
                <a:ea typeface="ＭＳ Ｐゴシック" pitchFamily="68" charset="-128"/>
              </a:rPr>
            </a:br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KI_mall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870052"/>
      </a:accent1>
      <a:accent2>
        <a:srgbClr val="9FE6E9"/>
      </a:accent2>
      <a:accent3>
        <a:srgbClr val="FFFFFF"/>
      </a:accent3>
      <a:accent4>
        <a:srgbClr val="000000"/>
      </a:accent4>
      <a:accent5>
        <a:srgbClr val="C3AAB3"/>
      </a:accent5>
      <a:accent6>
        <a:srgbClr val="90D0D3"/>
      </a:accent6>
      <a:hlink>
        <a:srgbClr val="D40963"/>
      </a:hlink>
      <a:folHlink>
        <a:srgbClr val="CBCBCB"/>
      </a:folHlink>
    </a:clrScheme>
    <a:fontScheme name="KI_mal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sv-SE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Times" pitchFamily="6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sv-SE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Times" pitchFamily="68" charset="0"/>
          </a:defRPr>
        </a:defPPr>
      </a:lstStyle>
    </a:lnDef>
  </a:objectDefaults>
  <a:extraClrSchemeLst>
    <a:extraClrScheme>
      <a:clrScheme name="KI_mall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761B54"/>
        </a:accent1>
        <a:accent2>
          <a:srgbClr val="97D8DA"/>
        </a:accent2>
        <a:accent3>
          <a:srgbClr val="FFFFFF"/>
        </a:accent3>
        <a:accent4>
          <a:srgbClr val="000000"/>
        </a:accent4>
        <a:accent5>
          <a:srgbClr val="BDABB3"/>
        </a:accent5>
        <a:accent6>
          <a:srgbClr val="88C4C5"/>
        </a:accent6>
        <a:hlink>
          <a:srgbClr val="CF0063"/>
        </a:hlink>
        <a:folHlink>
          <a:srgbClr val="CBCBC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KI_mall</Template>
  <TotalTime>13440</TotalTime>
  <Words>827</Words>
  <Application>Microsoft Office PowerPoint</Application>
  <PresentationFormat>On-screen Show (4:3)</PresentationFormat>
  <Paragraphs>127</Paragraphs>
  <Slides>14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KI_mall</vt:lpstr>
      <vt:lpstr>DAGitty (Version 2.2)</vt:lpstr>
      <vt:lpstr>PowerPoint Presentation</vt:lpstr>
      <vt:lpstr>PowerPoint Presentation</vt:lpstr>
      <vt:lpstr>Working Example</vt:lpstr>
      <vt:lpstr>DAGitty's textual syntax for causal diagrams</vt:lpstr>
      <vt:lpstr>PowerPoint Presentation</vt:lpstr>
      <vt:lpstr>Loading a textually defined diagram into DAGitty </vt:lpstr>
      <vt:lpstr>Adding new variables</vt:lpstr>
      <vt:lpstr>PowerPoint Presentation</vt:lpstr>
      <vt:lpstr>Displaying the moral graph</vt:lpstr>
      <vt:lpstr>Analyzing diagrams</vt:lpstr>
      <vt:lpstr>Example:  Reducing Bias through DAGS  Ian Shier and Robert W Platt BMC Medical Research Methodology </vt:lpstr>
      <vt:lpstr>Interpretation</vt:lpstr>
      <vt:lpstr>Total versus direct effect</vt:lpstr>
    </vt:vector>
  </TitlesOfParts>
  <Company>KI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Testing Association in the Presence of Linkage</dc:title>
  <dc:creator>Gudrun Jonasdottir</dc:creator>
  <cp:lastModifiedBy>Rino Bellocco</cp:lastModifiedBy>
  <cp:revision>1360</cp:revision>
  <cp:lastPrinted>2008-02-11T15:15:28Z</cp:lastPrinted>
  <dcterms:created xsi:type="dcterms:W3CDTF">2009-03-13T10:23:03Z</dcterms:created>
  <dcterms:modified xsi:type="dcterms:W3CDTF">2014-12-09T15:20:52Z</dcterms:modified>
</cp:coreProperties>
</file>