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50"/>
  </p:notesMasterIdLst>
  <p:handoutMasterIdLst>
    <p:handoutMasterId r:id="rId51"/>
  </p:handoutMasterIdLst>
  <p:sldIdLst>
    <p:sldId id="256" r:id="rId2"/>
    <p:sldId id="260" r:id="rId3"/>
    <p:sldId id="258" r:id="rId4"/>
    <p:sldId id="261" r:id="rId5"/>
    <p:sldId id="262" r:id="rId6"/>
    <p:sldId id="263" r:id="rId7"/>
    <p:sldId id="264" r:id="rId8"/>
    <p:sldId id="265" r:id="rId9"/>
    <p:sldId id="259" r:id="rId10"/>
    <p:sldId id="266" r:id="rId11"/>
    <p:sldId id="276" r:id="rId12"/>
    <p:sldId id="267" r:id="rId13"/>
    <p:sldId id="269" r:id="rId14"/>
    <p:sldId id="268" r:id="rId15"/>
    <p:sldId id="271" r:id="rId16"/>
    <p:sldId id="273" r:id="rId17"/>
    <p:sldId id="272" r:id="rId18"/>
    <p:sldId id="274" r:id="rId19"/>
    <p:sldId id="275" r:id="rId20"/>
    <p:sldId id="277" r:id="rId21"/>
    <p:sldId id="279" r:id="rId22"/>
    <p:sldId id="280" r:id="rId23"/>
    <p:sldId id="281" r:id="rId24"/>
    <p:sldId id="307" r:id="rId25"/>
    <p:sldId id="284" r:id="rId26"/>
    <p:sldId id="283" r:id="rId27"/>
    <p:sldId id="282" r:id="rId28"/>
    <p:sldId id="285" r:id="rId29"/>
    <p:sldId id="287" r:id="rId30"/>
    <p:sldId id="288" r:id="rId31"/>
    <p:sldId id="294" r:id="rId32"/>
    <p:sldId id="289" r:id="rId33"/>
    <p:sldId id="292" r:id="rId34"/>
    <p:sldId id="295" r:id="rId35"/>
    <p:sldId id="290" r:id="rId36"/>
    <p:sldId id="291" r:id="rId37"/>
    <p:sldId id="305" r:id="rId38"/>
    <p:sldId id="286" r:id="rId39"/>
    <p:sldId id="296" r:id="rId40"/>
    <p:sldId id="298" r:id="rId41"/>
    <p:sldId id="297" r:id="rId42"/>
    <p:sldId id="306" r:id="rId43"/>
    <p:sldId id="310" r:id="rId44"/>
    <p:sldId id="302" r:id="rId45"/>
    <p:sldId id="308" r:id="rId46"/>
    <p:sldId id="309" r:id="rId47"/>
    <p:sldId id="300" r:id="rId48"/>
    <p:sldId id="301" r:id="rId49"/>
  </p:sldIdLst>
  <p:sldSz cx="9144000" cy="6858000" type="screen4x3"/>
  <p:notesSz cx="6669088" cy="9926638"/>
  <p:defaultTextStyle>
    <a:defPPr>
      <a:defRPr lang="en-US"/>
    </a:defPPr>
    <a:lvl1pPr algn="l" rtl="0" fontAlgn="base">
      <a:spcBef>
        <a:spcPct val="0"/>
      </a:spcBef>
      <a:spcAft>
        <a:spcPct val="0"/>
      </a:spcAft>
      <a:defRPr sz="2400" kern="1200">
        <a:solidFill>
          <a:schemeClr val="tx1"/>
        </a:solidFill>
        <a:latin typeface="Helvetica" pitchFamily="34" charset="0"/>
        <a:ea typeface="+mn-ea"/>
        <a:cs typeface="+mn-cs"/>
      </a:defRPr>
    </a:lvl1pPr>
    <a:lvl2pPr marL="457200" algn="l" rtl="0" fontAlgn="base">
      <a:spcBef>
        <a:spcPct val="0"/>
      </a:spcBef>
      <a:spcAft>
        <a:spcPct val="0"/>
      </a:spcAft>
      <a:defRPr sz="2400" kern="1200">
        <a:solidFill>
          <a:schemeClr val="tx1"/>
        </a:solidFill>
        <a:latin typeface="Helvetica" pitchFamily="34" charset="0"/>
        <a:ea typeface="+mn-ea"/>
        <a:cs typeface="+mn-cs"/>
      </a:defRPr>
    </a:lvl2pPr>
    <a:lvl3pPr marL="914400" algn="l" rtl="0" fontAlgn="base">
      <a:spcBef>
        <a:spcPct val="0"/>
      </a:spcBef>
      <a:spcAft>
        <a:spcPct val="0"/>
      </a:spcAft>
      <a:defRPr sz="2400" kern="1200">
        <a:solidFill>
          <a:schemeClr val="tx1"/>
        </a:solidFill>
        <a:latin typeface="Helvetica" pitchFamily="34" charset="0"/>
        <a:ea typeface="+mn-ea"/>
        <a:cs typeface="+mn-cs"/>
      </a:defRPr>
    </a:lvl3pPr>
    <a:lvl4pPr marL="1371600" algn="l" rtl="0" fontAlgn="base">
      <a:spcBef>
        <a:spcPct val="0"/>
      </a:spcBef>
      <a:spcAft>
        <a:spcPct val="0"/>
      </a:spcAft>
      <a:defRPr sz="2400" kern="1200">
        <a:solidFill>
          <a:schemeClr val="tx1"/>
        </a:solidFill>
        <a:latin typeface="Helvetica" pitchFamily="34" charset="0"/>
        <a:ea typeface="+mn-ea"/>
        <a:cs typeface="+mn-cs"/>
      </a:defRPr>
    </a:lvl4pPr>
    <a:lvl5pPr marL="1828800" algn="l" rtl="0" fontAlgn="base">
      <a:spcBef>
        <a:spcPct val="0"/>
      </a:spcBef>
      <a:spcAft>
        <a:spcPct val="0"/>
      </a:spcAft>
      <a:defRPr sz="2400" kern="1200">
        <a:solidFill>
          <a:schemeClr val="tx1"/>
        </a:solidFill>
        <a:latin typeface="Helvetica" pitchFamily="34" charset="0"/>
        <a:ea typeface="+mn-ea"/>
        <a:cs typeface="+mn-cs"/>
      </a:defRPr>
    </a:lvl5pPr>
    <a:lvl6pPr marL="2286000" algn="l" defTabSz="914400" rtl="0" eaLnBrk="1" latinLnBrk="0" hangingPunct="1">
      <a:defRPr sz="2400" kern="1200">
        <a:solidFill>
          <a:schemeClr val="tx1"/>
        </a:solidFill>
        <a:latin typeface="Helvetica" pitchFamily="34" charset="0"/>
        <a:ea typeface="+mn-ea"/>
        <a:cs typeface="+mn-cs"/>
      </a:defRPr>
    </a:lvl6pPr>
    <a:lvl7pPr marL="2743200" algn="l" defTabSz="914400" rtl="0" eaLnBrk="1" latinLnBrk="0" hangingPunct="1">
      <a:defRPr sz="2400" kern="1200">
        <a:solidFill>
          <a:schemeClr val="tx1"/>
        </a:solidFill>
        <a:latin typeface="Helvetica" pitchFamily="34" charset="0"/>
        <a:ea typeface="+mn-ea"/>
        <a:cs typeface="+mn-cs"/>
      </a:defRPr>
    </a:lvl7pPr>
    <a:lvl8pPr marL="3200400" algn="l" defTabSz="914400" rtl="0" eaLnBrk="1" latinLnBrk="0" hangingPunct="1">
      <a:defRPr sz="2400" kern="1200">
        <a:solidFill>
          <a:schemeClr val="tx1"/>
        </a:solidFill>
        <a:latin typeface="Helvetica" pitchFamily="34" charset="0"/>
        <a:ea typeface="+mn-ea"/>
        <a:cs typeface="+mn-cs"/>
      </a:defRPr>
    </a:lvl8pPr>
    <a:lvl9pPr marL="3657600" algn="l" defTabSz="914400" rtl="0" eaLnBrk="1" latinLnBrk="0" hangingPunct="1">
      <a:defRPr sz="2400" kern="1200">
        <a:solidFill>
          <a:schemeClr val="tx1"/>
        </a:solidFill>
        <a:latin typeface="Helvetic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003366"/>
    <a:srgbClr val="000099"/>
    <a:srgbClr val="0066CC"/>
    <a:srgbClr val="0099FF"/>
    <a:srgbClr val="CCECFF"/>
    <a:srgbClr val="FFCC00"/>
    <a:srgbClr val="3399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4" autoAdjust="0"/>
    <p:restoredTop sz="72253" autoAdjust="0"/>
  </p:normalViewPr>
  <p:slideViewPr>
    <p:cSldViewPr>
      <p:cViewPr varScale="1">
        <p:scale>
          <a:sx n="49" d="100"/>
          <a:sy n="49" d="100"/>
        </p:scale>
        <p:origin x="-103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8" d="100"/>
          <a:sy n="58" d="100"/>
        </p:scale>
        <p:origin x="-1680" y="-66"/>
      </p:cViewPr>
      <p:guideLst>
        <p:guide orient="horz" pos="3126"/>
        <p:guide pos="210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2274" name="Rectangle 2"/>
          <p:cNvSpPr>
            <a:spLocks noGrp="1" noChangeArrowheads="1"/>
          </p:cNvSpPr>
          <p:nvPr>
            <p:ph type="hdr" sz="quarter"/>
          </p:nvPr>
        </p:nvSpPr>
        <p:spPr bwMode="auto">
          <a:xfrm>
            <a:off x="0" y="0"/>
            <a:ext cx="2889250" cy="49688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182275" name="Rectangle 3"/>
          <p:cNvSpPr>
            <a:spLocks noGrp="1" noChangeArrowheads="1"/>
          </p:cNvSpPr>
          <p:nvPr>
            <p:ph type="dt" sz="quarter" idx="1"/>
          </p:nvPr>
        </p:nvSpPr>
        <p:spPr bwMode="auto">
          <a:xfrm>
            <a:off x="3779838" y="0"/>
            <a:ext cx="2889250" cy="49688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182276" name="Rectangle 4"/>
          <p:cNvSpPr>
            <a:spLocks noGrp="1" noChangeArrowheads="1"/>
          </p:cNvSpPr>
          <p:nvPr>
            <p:ph type="ftr" sz="quarter" idx="2"/>
          </p:nvPr>
        </p:nvSpPr>
        <p:spPr bwMode="auto">
          <a:xfrm>
            <a:off x="0" y="9429750"/>
            <a:ext cx="2889250" cy="496888"/>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182277" name="Rectangle 5"/>
          <p:cNvSpPr>
            <a:spLocks noGrp="1" noChangeArrowheads="1"/>
          </p:cNvSpPr>
          <p:nvPr>
            <p:ph type="sldNum" sz="quarter" idx="3"/>
          </p:nvPr>
        </p:nvSpPr>
        <p:spPr bwMode="auto">
          <a:xfrm>
            <a:off x="3779838" y="9429750"/>
            <a:ext cx="2889250" cy="496888"/>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pPr>
              <a:defRPr/>
            </a:pPr>
            <a:fld id="{3B2A5FAF-52DE-4D3B-AE33-0FFDBDD371C2}" type="slidenum">
              <a:rPr lang="en-US"/>
              <a:pPr>
                <a:defRPr/>
              </a:pPr>
              <a:t>‹N›</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8306" name="Rectangle 2"/>
          <p:cNvSpPr>
            <a:spLocks noGrp="1" noChangeArrowheads="1"/>
          </p:cNvSpPr>
          <p:nvPr>
            <p:ph type="hdr" sz="quarter"/>
          </p:nvPr>
        </p:nvSpPr>
        <p:spPr bwMode="auto">
          <a:xfrm>
            <a:off x="0" y="0"/>
            <a:ext cx="2889250" cy="49688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98307" name="Rectangle 3"/>
          <p:cNvSpPr>
            <a:spLocks noGrp="1" noChangeArrowheads="1"/>
          </p:cNvSpPr>
          <p:nvPr>
            <p:ph type="dt" idx="1"/>
          </p:nvPr>
        </p:nvSpPr>
        <p:spPr bwMode="auto">
          <a:xfrm>
            <a:off x="3779838" y="0"/>
            <a:ext cx="2889250" cy="49688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51204" name="Rectangle 4"/>
          <p:cNvSpPr>
            <a:spLocks noChangeArrowheads="1" noTextEdit="1"/>
          </p:cNvSpPr>
          <p:nvPr>
            <p:ph type="sldImg" idx="2"/>
          </p:nvPr>
        </p:nvSpPr>
        <p:spPr bwMode="auto">
          <a:xfrm>
            <a:off x="852488" y="744538"/>
            <a:ext cx="4964112" cy="3722687"/>
          </a:xfrm>
          <a:prstGeom prst="rect">
            <a:avLst/>
          </a:prstGeom>
          <a:noFill/>
          <a:ln w="9525">
            <a:solidFill>
              <a:srgbClr val="000000"/>
            </a:solidFill>
            <a:miter lim="800000"/>
            <a:headEnd/>
            <a:tailEnd/>
          </a:ln>
        </p:spPr>
      </p:sp>
      <p:sp>
        <p:nvSpPr>
          <p:cNvPr id="98309" name="Rectangle 5"/>
          <p:cNvSpPr>
            <a:spLocks noGrp="1" noChangeArrowheads="1"/>
          </p:cNvSpPr>
          <p:nvPr>
            <p:ph type="body" sz="quarter" idx="3"/>
          </p:nvPr>
        </p:nvSpPr>
        <p:spPr bwMode="auto">
          <a:xfrm>
            <a:off x="889000" y="4714875"/>
            <a:ext cx="4891088" cy="4467225"/>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8310" name="Rectangle 6"/>
          <p:cNvSpPr>
            <a:spLocks noGrp="1" noChangeArrowheads="1"/>
          </p:cNvSpPr>
          <p:nvPr>
            <p:ph type="ftr" sz="quarter" idx="4"/>
          </p:nvPr>
        </p:nvSpPr>
        <p:spPr bwMode="auto">
          <a:xfrm>
            <a:off x="0" y="9429750"/>
            <a:ext cx="2889250" cy="496888"/>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98311" name="Rectangle 7"/>
          <p:cNvSpPr>
            <a:spLocks noGrp="1" noChangeArrowheads="1"/>
          </p:cNvSpPr>
          <p:nvPr>
            <p:ph type="sldNum" sz="quarter" idx="5"/>
          </p:nvPr>
        </p:nvSpPr>
        <p:spPr bwMode="auto">
          <a:xfrm>
            <a:off x="3779838" y="9429750"/>
            <a:ext cx="2889250" cy="496888"/>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pPr>
              <a:defRPr/>
            </a:pPr>
            <a:fld id="{F0F1DDEE-BC64-4C7F-B982-93F4CE7E996B}" type="slidenum">
              <a:rPr lang="en-US"/>
              <a:pPr>
                <a:defRPr/>
              </a:pPr>
              <a:t>‹N›</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miter lim="800000"/>
            <a:headEnd/>
            <a:tailEnd/>
          </a:ln>
        </p:spPr>
        <p:txBody>
          <a:bodyPr/>
          <a:lstStyle/>
          <a:p>
            <a:fld id="{B51042F7-055E-45BA-A558-FA2BF26D5ADA}" type="slidenum">
              <a:rPr lang="en-US" altLang="en-US" smtClean="0"/>
              <a:pPr/>
              <a:t>1</a:t>
            </a:fld>
            <a:endParaRPr lang="en-US" altLang="en-US" smtClean="0"/>
          </a:p>
        </p:txBody>
      </p:sp>
      <p:sp>
        <p:nvSpPr>
          <p:cNvPr id="52227" name="Rectangle 1026"/>
          <p:cNvSpPr>
            <a:spLocks noChangeArrowheads="1" noTextEdit="1"/>
          </p:cNvSpPr>
          <p:nvPr>
            <p:ph type="sldImg"/>
          </p:nvPr>
        </p:nvSpPr>
        <p:spPr>
          <a:ln/>
        </p:spPr>
      </p:sp>
      <p:sp>
        <p:nvSpPr>
          <p:cNvPr id="52228" name="Rectangle 1027"/>
          <p:cNvSpPr>
            <a:spLocks noGrp="1" noChangeArrowheads="1"/>
          </p:cNvSpPr>
          <p:nvPr>
            <p:ph type="body" idx="1"/>
          </p:nvPr>
        </p:nvSpPr>
        <p:spPr>
          <a:noFill/>
        </p:spPr>
        <p:txBody>
          <a:bodyPr/>
          <a:lstStyle/>
          <a:p>
            <a:endParaRPr lang="it-IT"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miter lim="800000"/>
            <a:headEnd/>
            <a:tailEnd/>
          </a:ln>
        </p:spPr>
        <p:txBody>
          <a:bodyPr/>
          <a:lstStyle/>
          <a:p>
            <a:fld id="{DEBEB22B-3C8D-4D4C-9E43-5CCB31D3DAAC}" type="slidenum">
              <a:rPr lang="en-US" altLang="en-US" smtClean="0"/>
              <a:pPr/>
              <a:t>26</a:t>
            </a:fld>
            <a:endParaRPr lang="en-US" altLang="en-US" smtClean="0"/>
          </a:p>
        </p:txBody>
      </p:sp>
      <p:sp>
        <p:nvSpPr>
          <p:cNvPr id="53251" name="Rectangle 2"/>
          <p:cNvSpPr>
            <a:spLocks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r>
              <a:rPr lang="en-GB" altLang="en-US" smtClean="0"/>
              <a:t>Response types are combination of counterfactual responses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miter lim="800000"/>
            <a:headEnd/>
            <a:tailEnd/>
          </a:ln>
        </p:spPr>
        <p:txBody>
          <a:bodyPr/>
          <a:lstStyle/>
          <a:p>
            <a:fld id="{C9C0835A-9965-4252-9CCF-89ACEFDDCC86}" type="slidenum">
              <a:rPr lang="en-US" altLang="en-US" smtClean="0"/>
              <a:pPr/>
              <a:t>27</a:t>
            </a:fld>
            <a:endParaRPr lang="en-US" altLang="en-US" smtClean="0"/>
          </a:p>
        </p:txBody>
      </p:sp>
      <p:sp>
        <p:nvSpPr>
          <p:cNvPr id="54275" name="Rectangle 2"/>
          <p:cNvSpPr>
            <a:spLocks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r>
              <a:rPr lang="en-GB" altLang="en-US" smtClean="0"/>
              <a:t>Response types are combination of counterfactual responses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miter lim="800000"/>
            <a:headEnd/>
            <a:tailEnd/>
          </a:ln>
        </p:spPr>
        <p:txBody>
          <a:bodyPr/>
          <a:lstStyle/>
          <a:p>
            <a:fld id="{2D29B48E-0A73-4089-9408-F29F7516E4DB}" type="slidenum">
              <a:rPr lang="en-US" altLang="en-US" smtClean="0"/>
              <a:pPr/>
              <a:t>28</a:t>
            </a:fld>
            <a:endParaRPr lang="en-US" altLang="en-US" smtClean="0"/>
          </a:p>
        </p:txBody>
      </p:sp>
      <p:sp>
        <p:nvSpPr>
          <p:cNvPr id="55299" name="Rectangle 2"/>
          <p:cNvSpPr>
            <a:spLocks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r>
              <a:rPr lang="en-GB" altLang="en-US" smtClean="0"/>
              <a:t>Response types are combination of counterfactual responses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miter lim="800000"/>
            <a:headEnd/>
            <a:tailEnd/>
          </a:ln>
        </p:spPr>
        <p:txBody>
          <a:bodyPr/>
          <a:lstStyle/>
          <a:p>
            <a:fld id="{036BFC8A-71C7-4610-A1B5-D82A0957936C}" type="slidenum">
              <a:rPr lang="en-US" altLang="en-US" smtClean="0"/>
              <a:pPr/>
              <a:t>29</a:t>
            </a:fld>
            <a:endParaRPr lang="en-US" altLang="en-US" smtClean="0"/>
          </a:p>
        </p:txBody>
      </p:sp>
      <p:sp>
        <p:nvSpPr>
          <p:cNvPr id="56323" name="Rectangle 2"/>
          <p:cNvSpPr>
            <a:spLocks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r>
              <a:rPr lang="en-GB" altLang="en-US" smtClean="0"/>
              <a:t>Response types are combination of counterfactual responses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miter lim="800000"/>
            <a:headEnd/>
            <a:tailEnd/>
          </a:ln>
        </p:spPr>
        <p:txBody>
          <a:bodyPr/>
          <a:lstStyle/>
          <a:p>
            <a:fld id="{3BDD16C9-4A10-4C9F-9D1D-20937416BA68}" type="slidenum">
              <a:rPr lang="en-US" altLang="en-US" smtClean="0"/>
              <a:pPr/>
              <a:t>31</a:t>
            </a:fld>
            <a:endParaRPr lang="en-US" altLang="en-US" smtClean="0"/>
          </a:p>
        </p:txBody>
      </p:sp>
      <p:sp>
        <p:nvSpPr>
          <p:cNvPr id="57347" name="Rectangle 2"/>
          <p:cNvSpPr>
            <a:spLocks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r>
              <a:rPr lang="en-GB" altLang="en-US" smtClean="0"/>
              <a:t>Response types are combination of counterfactual responses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a:ln>
            <a:miter lim="800000"/>
            <a:headEnd/>
            <a:tailEnd/>
          </a:ln>
        </p:spPr>
        <p:txBody>
          <a:bodyPr/>
          <a:lstStyle/>
          <a:p>
            <a:fld id="{61184A7D-7042-4707-B1C0-82D809B87FE7}" type="slidenum">
              <a:rPr lang="en-US" altLang="en-US" smtClean="0"/>
              <a:pPr/>
              <a:t>40</a:t>
            </a:fld>
            <a:endParaRPr lang="en-US" altLang="en-US" smtClean="0"/>
          </a:p>
        </p:txBody>
      </p:sp>
      <p:sp>
        <p:nvSpPr>
          <p:cNvPr id="58371" name="Rectangle 2"/>
          <p:cNvSpPr>
            <a:spLocks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r>
              <a:rPr lang="en-GB" altLang="en-US" smtClean="0"/>
              <a:t>* So RER&gt;0 holds only under monotonic effects. Otherwise it should be RERI&gt;1 (see vanderweele. Epidemiology 2009.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en-US"/>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781800" y="76200"/>
            <a:ext cx="2133600" cy="6172200"/>
          </a:xfrm>
        </p:spPr>
        <p:txBody>
          <a:bodyPr vert="eaVert"/>
          <a:lstStyle/>
          <a:p>
            <a:r>
              <a:rPr lang="it-IT" smtClean="0"/>
              <a:t>Fare clic per modificare lo stile del titolo</a:t>
            </a:r>
            <a:endParaRPr lang="en-US"/>
          </a:p>
        </p:txBody>
      </p:sp>
      <p:sp>
        <p:nvSpPr>
          <p:cNvPr id="3" name="Segnaposto testo verticale 2"/>
          <p:cNvSpPr>
            <a:spLocks noGrp="1"/>
          </p:cNvSpPr>
          <p:nvPr>
            <p:ph type="body" orient="vert" idx="1"/>
          </p:nvPr>
        </p:nvSpPr>
        <p:spPr>
          <a:xfrm>
            <a:off x="381000" y="76200"/>
            <a:ext cx="6248400" cy="617220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en-US"/>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
        <p:nvSpPr>
          <p:cNvPr id="3" name="Segnaposto contenuto 2"/>
          <p:cNvSpPr>
            <a:spLocks noGrp="1"/>
          </p:cNvSpPr>
          <p:nvPr>
            <p:ph sz="half" idx="1"/>
          </p:nvPr>
        </p:nvSpPr>
        <p:spPr>
          <a:xfrm>
            <a:off x="762000" y="1600200"/>
            <a:ext cx="38862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contenuto 3"/>
          <p:cNvSpPr>
            <a:spLocks noGrp="1"/>
          </p:cNvSpPr>
          <p:nvPr>
            <p:ph sz="half" idx="2"/>
          </p:nvPr>
        </p:nvSpPr>
        <p:spPr>
          <a:xfrm>
            <a:off x="4800600" y="1600200"/>
            <a:ext cx="3887788"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en-US"/>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lstStyle>
            <a:lvl1pPr algn="l">
              <a:defRPr sz="2000" b="1"/>
            </a:lvl1pPr>
          </a:lstStyle>
          <a:p>
            <a:r>
              <a:rPr lang="it-IT" smtClean="0"/>
              <a:t>Fare clic per modificare lo stile del titolo</a:t>
            </a:r>
            <a:endParaRPr lang="en-US"/>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lstStyle>
            <a:lvl1pPr algn="l">
              <a:defRPr sz="2000" b="1"/>
            </a:lvl1pPr>
          </a:lstStyle>
          <a:p>
            <a:r>
              <a:rPr lang="it-IT" smtClean="0"/>
              <a:t>Fare clic per modificare lo stile del titolo</a:t>
            </a:r>
            <a:endParaRPr lang="en-US"/>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381000" y="76200"/>
            <a:ext cx="8534400" cy="109061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27" name="Rectangle 66"/>
          <p:cNvSpPr>
            <a:spLocks noGrp="1" noChangeArrowheads="1"/>
          </p:cNvSpPr>
          <p:nvPr>
            <p:ph type="body" idx="1"/>
          </p:nvPr>
        </p:nvSpPr>
        <p:spPr bwMode="auto">
          <a:xfrm>
            <a:off x="762000" y="1600200"/>
            <a:ext cx="7926388"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rtl="0" eaLnBrk="0" fontAlgn="base" hangingPunct="0">
        <a:spcBef>
          <a:spcPct val="0"/>
        </a:spcBef>
        <a:spcAft>
          <a:spcPct val="0"/>
        </a:spcAft>
        <a:defRPr sz="3600">
          <a:solidFill>
            <a:schemeClr val="tx1"/>
          </a:solidFill>
          <a:latin typeface="+mj-lt"/>
          <a:ea typeface="+mj-ea"/>
          <a:cs typeface="+mj-cs"/>
        </a:defRPr>
      </a:lvl1pPr>
      <a:lvl2pPr algn="l" rtl="0" eaLnBrk="0" fontAlgn="base" hangingPunct="0">
        <a:spcBef>
          <a:spcPct val="0"/>
        </a:spcBef>
        <a:spcAft>
          <a:spcPct val="0"/>
        </a:spcAft>
        <a:defRPr sz="3600">
          <a:solidFill>
            <a:schemeClr val="tx1"/>
          </a:solidFill>
          <a:latin typeface="Helvetica" pitchFamily="34" charset="0"/>
        </a:defRPr>
      </a:lvl2pPr>
      <a:lvl3pPr algn="l" rtl="0" eaLnBrk="0" fontAlgn="base" hangingPunct="0">
        <a:spcBef>
          <a:spcPct val="0"/>
        </a:spcBef>
        <a:spcAft>
          <a:spcPct val="0"/>
        </a:spcAft>
        <a:defRPr sz="3600">
          <a:solidFill>
            <a:schemeClr val="tx1"/>
          </a:solidFill>
          <a:latin typeface="Helvetica" pitchFamily="34" charset="0"/>
        </a:defRPr>
      </a:lvl3pPr>
      <a:lvl4pPr algn="l" rtl="0" eaLnBrk="0" fontAlgn="base" hangingPunct="0">
        <a:spcBef>
          <a:spcPct val="0"/>
        </a:spcBef>
        <a:spcAft>
          <a:spcPct val="0"/>
        </a:spcAft>
        <a:defRPr sz="3600">
          <a:solidFill>
            <a:schemeClr val="tx1"/>
          </a:solidFill>
          <a:latin typeface="Helvetica" pitchFamily="34" charset="0"/>
        </a:defRPr>
      </a:lvl4pPr>
      <a:lvl5pPr algn="l" rtl="0" eaLnBrk="0" fontAlgn="base" hangingPunct="0">
        <a:spcBef>
          <a:spcPct val="0"/>
        </a:spcBef>
        <a:spcAft>
          <a:spcPct val="0"/>
        </a:spcAft>
        <a:defRPr sz="3600">
          <a:solidFill>
            <a:schemeClr val="tx1"/>
          </a:solidFill>
          <a:latin typeface="Helvetica" pitchFamily="34" charset="0"/>
        </a:defRPr>
      </a:lvl5pPr>
      <a:lvl6pPr marL="457200" algn="l" rtl="0" fontAlgn="base">
        <a:spcBef>
          <a:spcPct val="0"/>
        </a:spcBef>
        <a:spcAft>
          <a:spcPct val="0"/>
        </a:spcAft>
        <a:defRPr sz="3600">
          <a:solidFill>
            <a:schemeClr val="tx1"/>
          </a:solidFill>
          <a:latin typeface="Helvetica" pitchFamily="34" charset="0"/>
        </a:defRPr>
      </a:lvl6pPr>
      <a:lvl7pPr marL="914400" algn="l" rtl="0" fontAlgn="base">
        <a:spcBef>
          <a:spcPct val="0"/>
        </a:spcBef>
        <a:spcAft>
          <a:spcPct val="0"/>
        </a:spcAft>
        <a:defRPr sz="3600">
          <a:solidFill>
            <a:schemeClr val="tx1"/>
          </a:solidFill>
          <a:latin typeface="Helvetica" pitchFamily="34" charset="0"/>
        </a:defRPr>
      </a:lvl7pPr>
      <a:lvl8pPr marL="1371600" algn="l" rtl="0" fontAlgn="base">
        <a:spcBef>
          <a:spcPct val="0"/>
        </a:spcBef>
        <a:spcAft>
          <a:spcPct val="0"/>
        </a:spcAft>
        <a:defRPr sz="3600">
          <a:solidFill>
            <a:schemeClr val="tx1"/>
          </a:solidFill>
          <a:latin typeface="Helvetica" pitchFamily="34" charset="0"/>
        </a:defRPr>
      </a:lvl8pPr>
      <a:lvl9pPr marL="1828800" algn="l" rtl="0" fontAlgn="base">
        <a:spcBef>
          <a:spcPct val="0"/>
        </a:spcBef>
        <a:spcAft>
          <a:spcPct val="0"/>
        </a:spcAft>
        <a:defRPr sz="3600">
          <a:solidFill>
            <a:schemeClr val="tx1"/>
          </a:solidFill>
          <a:latin typeface="Helvetica" pitchFamily="34" charset="0"/>
        </a:defRPr>
      </a:lvl9pPr>
    </p:titleStyle>
    <p:bodyStyle>
      <a:lvl1pPr marL="342900" indent="-342900" algn="l" rtl="0" eaLnBrk="0" fontAlgn="base" hangingPunct="0">
        <a:spcBef>
          <a:spcPct val="20000"/>
        </a:spcBef>
        <a:spcAft>
          <a:spcPct val="0"/>
        </a:spcAft>
        <a:buClr>
          <a:schemeClr val="folHlink"/>
        </a:buClr>
        <a:buSzPct val="75000"/>
        <a:buFont typeface="Wingdings"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folHlink"/>
        </a:buClr>
        <a:buSzPct val="70000"/>
        <a:buFont typeface="Wingdings"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latin typeface="+mn-lt"/>
        </a:defRPr>
      </a:lvl3pPr>
      <a:lvl4pPr marL="1600200" indent="-228600" algn="l" rtl="0" eaLnBrk="0" fontAlgn="base" hangingPunct="0">
        <a:spcBef>
          <a:spcPct val="20000"/>
        </a:spcBef>
        <a:spcAft>
          <a:spcPct val="0"/>
        </a:spcAft>
        <a:buClr>
          <a:schemeClr val="hlink"/>
        </a:buClr>
        <a:buChar char="•"/>
        <a:defRPr sz="2000">
          <a:solidFill>
            <a:schemeClr val="tx1"/>
          </a:solidFill>
          <a:latin typeface="+mn-lt"/>
        </a:defRPr>
      </a:lvl4pPr>
      <a:lvl5pPr marL="2057400" indent="-228600" algn="l" rtl="0" eaLnBrk="0" fontAlgn="base" hangingPunct="0">
        <a:spcBef>
          <a:spcPct val="20000"/>
        </a:spcBef>
        <a:spcAft>
          <a:spcPct val="0"/>
        </a:spcAft>
        <a:buClr>
          <a:schemeClr val="tx1"/>
        </a:buClr>
        <a:buSzPct val="85000"/>
        <a:buChar char="•"/>
        <a:defRPr sz="2000">
          <a:solidFill>
            <a:schemeClr val="tx1"/>
          </a:solidFill>
          <a:latin typeface="+mn-lt"/>
        </a:defRPr>
      </a:lvl5pPr>
      <a:lvl6pPr marL="2514600" indent="-228600" algn="l" rtl="0" fontAlgn="base">
        <a:spcBef>
          <a:spcPct val="20000"/>
        </a:spcBef>
        <a:spcAft>
          <a:spcPct val="0"/>
        </a:spcAft>
        <a:buClr>
          <a:schemeClr val="tx1"/>
        </a:buClr>
        <a:buSzPct val="85000"/>
        <a:buChar char="•"/>
        <a:defRPr sz="2000">
          <a:solidFill>
            <a:schemeClr val="tx1"/>
          </a:solidFill>
          <a:latin typeface="+mn-lt"/>
        </a:defRPr>
      </a:lvl6pPr>
      <a:lvl7pPr marL="2971800" indent="-228600" algn="l" rtl="0" fontAlgn="base">
        <a:spcBef>
          <a:spcPct val="20000"/>
        </a:spcBef>
        <a:spcAft>
          <a:spcPct val="0"/>
        </a:spcAft>
        <a:buClr>
          <a:schemeClr val="tx1"/>
        </a:buClr>
        <a:buSzPct val="85000"/>
        <a:buChar char="•"/>
        <a:defRPr sz="2000">
          <a:solidFill>
            <a:schemeClr val="tx1"/>
          </a:solidFill>
          <a:latin typeface="+mn-lt"/>
        </a:defRPr>
      </a:lvl7pPr>
      <a:lvl8pPr marL="3429000" indent="-228600" algn="l" rtl="0" fontAlgn="base">
        <a:spcBef>
          <a:spcPct val="20000"/>
        </a:spcBef>
        <a:spcAft>
          <a:spcPct val="0"/>
        </a:spcAft>
        <a:buClr>
          <a:schemeClr val="tx1"/>
        </a:buClr>
        <a:buSzPct val="85000"/>
        <a:buChar char="•"/>
        <a:defRPr sz="2000">
          <a:solidFill>
            <a:schemeClr val="tx1"/>
          </a:solidFill>
          <a:latin typeface="+mn-lt"/>
        </a:defRPr>
      </a:lvl8pPr>
      <a:lvl9pPr marL="3886200" indent="-228600" algn="l" rtl="0" fontAlgn="base">
        <a:spcBef>
          <a:spcPct val="20000"/>
        </a:spcBef>
        <a:spcAft>
          <a:spcPct val="0"/>
        </a:spcAft>
        <a:buClr>
          <a:schemeClr val="tx1"/>
        </a:buClr>
        <a:buSzPct val="85000"/>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Grafico_di_Microsoft_Office_Excel1.xls"/><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47.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550863" y="2492375"/>
            <a:ext cx="7678737" cy="1081088"/>
          </a:xfrm>
        </p:spPr>
        <p:txBody>
          <a:bodyPr/>
          <a:lstStyle/>
          <a:p>
            <a:pPr algn="ctr" eaLnBrk="1" hangingPunct="1"/>
            <a:r>
              <a:rPr lang="en-US" altLang="en-US" sz="4000" b="1" smtClean="0">
                <a:latin typeface="Arial Unicode MS" pitchFamily="34" charset="-128"/>
              </a:rPr>
              <a:t>Interaction</a:t>
            </a:r>
            <a:br>
              <a:rPr lang="en-US" altLang="en-US" sz="4000" b="1" smtClean="0">
                <a:latin typeface="Arial Unicode MS" pitchFamily="34" charset="-128"/>
              </a:rPr>
            </a:br>
            <a:r>
              <a:rPr lang="en-US" altLang="en-US" sz="4000" b="1" smtClean="0"/>
              <a:t> </a:t>
            </a:r>
          </a:p>
        </p:txBody>
      </p:sp>
      <p:sp>
        <p:nvSpPr>
          <p:cNvPr id="2051" name="Rectangle 5"/>
          <p:cNvSpPr>
            <a:spLocks noGrp="1" noChangeArrowheads="1"/>
          </p:cNvSpPr>
          <p:nvPr>
            <p:ph type="subTitle" idx="1"/>
          </p:nvPr>
        </p:nvSpPr>
        <p:spPr/>
        <p:txBody>
          <a:bodyPr/>
          <a:lstStyle/>
          <a:p>
            <a:pPr eaLnBrk="1" hangingPunct="1"/>
            <a:endParaRPr lang="en-GB" altLang="en-US"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574675" y="322263"/>
            <a:ext cx="8534400" cy="1090612"/>
          </a:xfrm>
        </p:spPr>
        <p:txBody>
          <a:bodyPr/>
          <a:lstStyle/>
          <a:p>
            <a:pPr eaLnBrk="1" hangingPunct="1"/>
            <a:r>
              <a:rPr lang="en-GB" altLang="en-US" sz="2400" b="1" smtClean="0"/>
              <a:t>Effect of the introduction of the Italian smoking regulation on incidence of myocardial infarction. Piedmont Region</a:t>
            </a:r>
          </a:p>
        </p:txBody>
      </p:sp>
      <p:grpSp>
        <p:nvGrpSpPr>
          <p:cNvPr id="11267" name="Group 3"/>
          <p:cNvGrpSpPr>
            <a:grpSpLocks/>
          </p:cNvGrpSpPr>
          <p:nvPr/>
        </p:nvGrpSpPr>
        <p:grpSpPr bwMode="auto">
          <a:xfrm>
            <a:off x="900113" y="1844675"/>
            <a:ext cx="6515100" cy="4295775"/>
            <a:chOff x="774" y="2751"/>
            <a:chExt cx="10260" cy="6766"/>
          </a:xfrm>
        </p:grpSpPr>
        <p:graphicFrame>
          <p:nvGraphicFramePr>
            <p:cNvPr id="11269" name="Object 4"/>
            <p:cNvGraphicFramePr>
              <a:graphicFrameLocks noChangeAspect="1"/>
            </p:cNvGraphicFramePr>
            <p:nvPr/>
          </p:nvGraphicFramePr>
          <p:xfrm>
            <a:off x="1434" y="2751"/>
            <a:ext cx="9600" cy="6406"/>
          </p:xfrm>
          <a:graphic>
            <a:graphicData uri="http://schemas.openxmlformats.org/presentationml/2006/ole">
              <p:oleObj spid="_x0000_s11269" name="Grafico" r:id="rId3" imgW="6096000" imgH="4067251" progId="MSGraph.Chart.8">
                <p:embed/>
              </p:oleObj>
            </a:graphicData>
          </a:graphic>
        </p:graphicFrame>
        <p:sp>
          <p:nvSpPr>
            <p:cNvPr id="11270" name="Text Box 5"/>
            <p:cNvSpPr txBox="1">
              <a:spLocks noChangeArrowheads="1"/>
            </p:cNvSpPr>
            <p:nvPr/>
          </p:nvSpPr>
          <p:spPr bwMode="auto">
            <a:xfrm>
              <a:off x="774" y="5197"/>
              <a:ext cx="900" cy="540"/>
            </a:xfrm>
            <a:prstGeom prst="rect">
              <a:avLst/>
            </a:prstGeom>
            <a:noFill/>
            <a:ln w="9525">
              <a:noFill/>
              <a:miter lim="800000"/>
              <a:headEnd/>
              <a:tailEnd/>
            </a:ln>
          </p:spPr>
          <p:txBody>
            <a:bodyPr/>
            <a:lstStyle/>
            <a:p>
              <a:r>
                <a:rPr lang="it-IT" altLang="en-US" sz="1800">
                  <a:latin typeface="Times New Roman" pitchFamily="18" charset="0"/>
                </a:rPr>
                <a:t>RR</a:t>
              </a:r>
              <a:endParaRPr lang="en-US" altLang="en-US">
                <a:latin typeface="Times New Roman" pitchFamily="18" charset="0"/>
              </a:endParaRPr>
            </a:p>
          </p:txBody>
        </p:sp>
        <p:sp>
          <p:nvSpPr>
            <p:cNvPr id="11271" name="Text Box 6"/>
            <p:cNvSpPr txBox="1">
              <a:spLocks noChangeArrowheads="1"/>
            </p:cNvSpPr>
            <p:nvPr/>
          </p:nvSpPr>
          <p:spPr bwMode="auto">
            <a:xfrm>
              <a:off x="5994" y="8977"/>
              <a:ext cx="900" cy="540"/>
            </a:xfrm>
            <a:prstGeom prst="rect">
              <a:avLst/>
            </a:prstGeom>
            <a:solidFill>
              <a:srgbClr val="FFFFFF"/>
            </a:solidFill>
            <a:ln w="9525">
              <a:noFill/>
              <a:miter lim="800000"/>
              <a:headEnd/>
              <a:tailEnd/>
            </a:ln>
          </p:spPr>
          <p:txBody>
            <a:bodyPr/>
            <a:lstStyle/>
            <a:p>
              <a:r>
                <a:rPr lang="it-IT" altLang="en-US" sz="1800">
                  <a:latin typeface="Times New Roman" pitchFamily="18" charset="0"/>
                </a:rPr>
                <a:t>Age</a:t>
              </a:r>
              <a:endParaRPr lang="en-US" altLang="en-US">
                <a:latin typeface="Times New Roman" pitchFamily="18" charset="0"/>
              </a:endParaRPr>
            </a:p>
          </p:txBody>
        </p:sp>
      </p:grpSp>
      <p:sp>
        <p:nvSpPr>
          <p:cNvPr id="11268" name="Text Box 7"/>
          <p:cNvSpPr txBox="1">
            <a:spLocks noChangeArrowheads="1"/>
          </p:cNvSpPr>
          <p:nvPr/>
        </p:nvSpPr>
        <p:spPr bwMode="auto">
          <a:xfrm>
            <a:off x="323850" y="6442075"/>
            <a:ext cx="5040313" cy="396875"/>
          </a:xfrm>
          <a:prstGeom prst="rect">
            <a:avLst/>
          </a:prstGeom>
          <a:noFill/>
          <a:ln w="9525">
            <a:noFill/>
            <a:miter lim="800000"/>
            <a:headEnd/>
            <a:tailEnd/>
          </a:ln>
        </p:spPr>
        <p:txBody>
          <a:bodyPr>
            <a:spAutoFit/>
          </a:bodyPr>
          <a:lstStyle/>
          <a:p>
            <a:pPr>
              <a:spcBef>
                <a:spcPct val="50000"/>
              </a:spcBef>
            </a:pPr>
            <a:r>
              <a:rPr lang="en-US" altLang="en-US" sz="2000">
                <a:latin typeface="Times New Roman" pitchFamily="18" charset="0"/>
              </a:rPr>
              <a:t>Barone-Adesi et al. Eu Heart J 2007</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81000" y="115888"/>
            <a:ext cx="8534400" cy="762000"/>
          </a:xfrm>
        </p:spPr>
        <p:txBody>
          <a:bodyPr/>
          <a:lstStyle/>
          <a:p>
            <a:pPr eaLnBrk="1" hangingPunct="1"/>
            <a:r>
              <a:rPr lang="en-GB" altLang="en-US" b="1" smtClean="0"/>
              <a:t>Note</a:t>
            </a:r>
          </a:p>
        </p:txBody>
      </p:sp>
      <p:sp>
        <p:nvSpPr>
          <p:cNvPr id="12291" name="Rectangle 3"/>
          <p:cNvSpPr>
            <a:spLocks noGrp="1" noChangeArrowheads="1"/>
          </p:cNvSpPr>
          <p:nvPr>
            <p:ph type="body" idx="1"/>
          </p:nvPr>
        </p:nvSpPr>
        <p:spPr>
          <a:xfrm>
            <a:off x="762000" y="1052513"/>
            <a:ext cx="7926388" cy="5184775"/>
          </a:xfrm>
        </p:spPr>
        <p:txBody>
          <a:bodyPr/>
          <a:lstStyle/>
          <a:p>
            <a:pPr eaLnBrk="1" hangingPunct="1"/>
            <a:r>
              <a:rPr lang="en-GB" altLang="en-US" sz="2400" smtClean="0">
                <a:latin typeface="Helvetica" pitchFamily="34" charset="0"/>
              </a:rPr>
              <a:t>If there is effect modification (i.e. the effect measure is not the same in all the strata) the estimate obtained after pooling has no causal interpretation, while the stratum-specific estimates are interpretable</a:t>
            </a:r>
          </a:p>
          <a:p>
            <a:pPr eaLnBrk="1" hangingPunct="1"/>
            <a:r>
              <a:rPr lang="en-GB" altLang="en-US" sz="2400" smtClean="0">
                <a:latin typeface="Helvetica" pitchFamily="34" charset="0"/>
              </a:rPr>
              <a:t>Weights used for pooling have the main goal to reduce the variability of the pooled estimate</a:t>
            </a:r>
          </a:p>
          <a:p>
            <a:pPr eaLnBrk="1" hangingPunct="1"/>
            <a:r>
              <a:rPr lang="en-GB" altLang="en-US" sz="2400" smtClean="0">
                <a:latin typeface="Helvetica" pitchFamily="34" charset="0"/>
              </a:rPr>
              <a:t>Methods like standardization or IPW can estimate the average effect in the population, which it is not generalizable but has a causal interpretation for that population</a:t>
            </a:r>
          </a:p>
          <a:p>
            <a:pPr eaLnBrk="1" hangingPunct="1"/>
            <a:r>
              <a:rPr lang="en-GB" altLang="en-US" sz="2400" smtClean="0">
                <a:latin typeface="Helvetica" pitchFamily="34" charset="0"/>
              </a:rPr>
              <a:t>Let us suppose that adjustment for a variable L is necessary to obtain exchangeability but L is also an effect modifier. To obtain the average effect in the population we should use standardization</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395288" y="260350"/>
            <a:ext cx="8137525" cy="1614488"/>
          </a:xfrm>
          <a:prstGeom prst="rect">
            <a:avLst/>
          </a:prstGeom>
          <a:noFill/>
          <a:ln w="9525">
            <a:noFill/>
            <a:miter lim="800000"/>
            <a:headEnd/>
            <a:tailEnd/>
          </a:ln>
        </p:spPr>
        <p:txBody>
          <a:bodyPr>
            <a:spAutoFit/>
          </a:bodyPr>
          <a:lstStyle/>
          <a:p>
            <a:pPr>
              <a:spcBef>
                <a:spcPct val="50000"/>
              </a:spcBef>
            </a:pPr>
            <a:r>
              <a:rPr lang="en-GB" altLang="en-US" sz="3200" b="1"/>
              <a:t>Presence of effect modification depends on the effect that we consider</a:t>
            </a:r>
          </a:p>
          <a:p>
            <a:pPr algn="ctr">
              <a:spcBef>
                <a:spcPct val="50000"/>
              </a:spcBef>
            </a:pPr>
            <a:r>
              <a:rPr lang="en-GB" altLang="en-US"/>
              <a:t>Hypothetical occupational study on lung cancer</a:t>
            </a:r>
          </a:p>
        </p:txBody>
      </p:sp>
      <p:graphicFrame>
        <p:nvGraphicFramePr>
          <p:cNvPr id="13315" name="Object 3"/>
          <p:cNvGraphicFramePr>
            <a:graphicFrameLocks noChangeAspect="1"/>
          </p:cNvGraphicFramePr>
          <p:nvPr/>
        </p:nvGraphicFramePr>
        <p:xfrm>
          <a:off x="611188" y="2133600"/>
          <a:ext cx="5948362" cy="4287838"/>
        </p:xfrm>
        <a:graphic>
          <a:graphicData uri="http://schemas.openxmlformats.org/presentationml/2006/ole">
            <p:oleObj spid="_x0000_s13315" name="Grafico" r:id="rId3" imgW="5629128" imgH="4010030" progId="Excel.Chart.8">
              <p:embed/>
            </p:oleObj>
          </a:graphicData>
        </a:graphic>
      </p:graphicFrame>
      <p:sp>
        <p:nvSpPr>
          <p:cNvPr id="13316" name="Text Box 4"/>
          <p:cNvSpPr txBox="1">
            <a:spLocks noChangeArrowheads="1"/>
          </p:cNvSpPr>
          <p:nvPr/>
        </p:nvSpPr>
        <p:spPr bwMode="auto">
          <a:xfrm>
            <a:off x="6445250" y="2565400"/>
            <a:ext cx="2663825" cy="701675"/>
          </a:xfrm>
          <a:prstGeom prst="rect">
            <a:avLst/>
          </a:prstGeom>
          <a:noFill/>
          <a:ln w="9525">
            <a:noFill/>
            <a:miter lim="800000"/>
            <a:headEnd/>
            <a:tailEnd/>
          </a:ln>
        </p:spPr>
        <p:txBody>
          <a:bodyPr>
            <a:spAutoFit/>
          </a:bodyPr>
          <a:lstStyle/>
          <a:p>
            <a:pPr>
              <a:spcBef>
                <a:spcPct val="50000"/>
              </a:spcBef>
            </a:pPr>
            <a:r>
              <a:rPr lang="en-GB" altLang="en-US" sz="2000"/>
              <a:t>Modification on the RD scale</a:t>
            </a:r>
          </a:p>
        </p:txBody>
      </p:sp>
      <p:sp>
        <p:nvSpPr>
          <p:cNvPr id="13317" name="Line 5"/>
          <p:cNvSpPr>
            <a:spLocks noChangeShapeType="1"/>
          </p:cNvSpPr>
          <p:nvPr/>
        </p:nvSpPr>
        <p:spPr bwMode="auto">
          <a:xfrm>
            <a:off x="5508625" y="2852738"/>
            <a:ext cx="647700" cy="0"/>
          </a:xfrm>
          <a:prstGeom prst="line">
            <a:avLst/>
          </a:prstGeom>
          <a:noFill/>
          <a:ln w="9525">
            <a:solidFill>
              <a:schemeClr val="tx1"/>
            </a:solidFill>
            <a:miter lim="800000"/>
            <a:headEnd/>
            <a:tailEnd type="triangle" w="med" len="med"/>
          </a:ln>
        </p:spPr>
        <p:txBody>
          <a:bodyPr wrap="none"/>
          <a:lstStyle/>
          <a:p>
            <a:endParaRPr lang="it-IT"/>
          </a:p>
        </p:txBody>
      </p:sp>
      <p:sp>
        <p:nvSpPr>
          <p:cNvPr id="13318" name="Text Box 6"/>
          <p:cNvSpPr txBox="1">
            <a:spLocks noChangeArrowheads="1"/>
          </p:cNvSpPr>
          <p:nvPr/>
        </p:nvSpPr>
        <p:spPr bwMode="auto">
          <a:xfrm>
            <a:off x="6445250" y="4192588"/>
            <a:ext cx="2663825" cy="701675"/>
          </a:xfrm>
          <a:prstGeom prst="rect">
            <a:avLst/>
          </a:prstGeom>
          <a:noFill/>
          <a:ln w="9525">
            <a:noFill/>
            <a:miter lim="800000"/>
            <a:headEnd/>
            <a:tailEnd/>
          </a:ln>
        </p:spPr>
        <p:txBody>
          <a:bodyPr>
            <a:spAutoFit/>
          </a:bodyPr>
          <a:lstStyle/>
          <a:p>
            <a:pPr>
              <a:spcBef>
                <a:spcPct val="50000"/>
              </a:spcBef>
            </a:pPr>
            <a:r>
              <a:rPr lang="en-GB" altLang="en-US" sz="2000"/>
              <a:t>Modification on the RR scale</a:t>
            </a:r>
          </a:p>
        </p:txBody>
      </p:sp>
      <p:sp>
        <p:nvSpPr>
          <p:cNvPr id="13319" name="Line 7"/>
          <p:cNvSpPr>
            <a:spLocks noChangeShapeType="1"/>
          </p:cNvSpPr>
          <p:nvPr/>
        </p:nvSpPr>
        <p:spPr bwMode="auto">
          <a:xfrm>
            <a:off x="5508625" y="4479925"/>
            <a:ext cx="647700" cy="0"/>
          </a:xfrm>
          <a:prstGeom prst="line">
            <a:avLst/>
          </a:prstGeom>
          <a:noFill/>
          <a:ln w="9525">
            <a:solidFill>
              <a:schemeClr val="tx1"/>
            </a:solidFill>
            <a:miter lim="800000"/>
            <a:headEnd/>
            <a:tailEnd type="triangle" w="med" len="med"/>
          </a:ln>
        </p:spPr>
        <p:txBody>
          <a:bodyPr wrap="none"/>
          <a:lstStyle/>
          <a:p>
            <a:endParaRPr lang="it-IT"/>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GB" altLang="en-US" smtClean="0"/>
              <a:t>Moreover</a:t>
            </a:r>
          </a:p>
        </p:txBody>
      </p:sp>
      <p:sp>
        <p:nvSpPr>
          <p:cNvPr id="14339" name="Rectangle 3"/>
          <p:cNvSpPr>
            <a:spLocks noGrp="1" noChangeArrowheads="1"/>
          </p:cNvSpPr>
          <p:nvPr>
            <p:ph type="body" idx="1"/>
          </p:nvPr>
        </p:nvSpPr>
        <p:spPr/>
        <p:txBody>
          <a:bodyPr/>
          <a:lstStyle/>
          <a:p>
            <a:pPr eaLnBrk="1" hangingPunct="1">
              <a:lnSpc>
                <a:spcPct val="90000"/>
              </a:lnSpc>
              <a:buFont typeface="Wingdings" pitchFamily="2" charset="2"/>
              <a:buNone/>
            </a:pPr>
            <a:r>
              <a:rPr lang="en-GB" altLang="en-US" smtClean="0"/>
              <a:t>Even on the same scale, if the underlying disease is not rare:</a:t>
            </a:r>
          </a:p>
          <a:p>
            <a:pPr eaLnBrk="1" hangingPunct="1">
              <a:lnSpc>
                <a:spcPct val="90000"/>
              </a:lnSpc>
              <a:buFont typeface="Wingdings" pitchFamily="2" charset="2"/>
              <a:buNone/>
            </a:pPr>
            <a:endParaRPr lang="en-GB" altLang="en-US" smtClean="0"/>
          </a:p>
          <a:p>
            <a:pPr eaLnBrk="1" hangingPunct="1">
              <a:lnSpc>
                <a:spcPct val="90000"/>
              </a:lnSpc>
              <a:buFont typeface="Wingdings" pitchFamily="2" charset="2"/>
              <a:buNone/>
            </a:pPr>
            <a:r>
              <a:rPr lang="en-GB" altLang="en-US" smtClean="0"/>
              <a:t>Absence of effect modification for a measure of association (say the OR)</a:t>
            </a:r>
          </a:p>
          <a:p>
            <a:pPr eaLnBrk="1" hangingPunct="1">
              <a:lnSpc>
                <a:spcPct val="90000"/>
              </a:lnSpc>
              <a:buFont typeface="Wingdings" pitchFamily="2" charset="2"/>
              <a:buNone/>
            </a:pPr>
            <a:endParaRPr lang="en-GB" altLang="en-US" smtClean="0"/>
          </a:p>
          <a:p>
            <a:pPr eaLnBrk="1" hangingPunct="1">
              <a:lnSpc>
                <a:spcPct val="90000"/>
              </a:lnSpc>
              <a:buFont typeface="Wingdings" pitchFamily="2" charset="2"/>
              <a:buNone/>
            </a:pPr>
            <a:r>
              <a:rPr lang="en-GB" altLang="en-US" smtClean="0"/>
              <a:t>			implies</a:t>
            </a:r>
          </a:p>
          <a:p>
            <a:pPr eaLnBrk="1" hangingPunct="1">
              <a:lnSpc>
                <a:spcPct val="90000"/>
              </a:lnSpc>
              <a:buFont typeface="Wingdings" pitchFamily="2" charset="2"/>
              <a:buNone/>
            </a:pPr>
            <a:endParaRPr lang="en-GB" altLang="en-US" smtClean="0"/>
          </a:p>
          <a:p>
            <a:pPr eaLnBrk="1" hangingPunct="1">
              <a:lnSpc>
                <a:spcPct val="90000"/>
              </a:lnSpc>
              <a:buFont typeface="Wingdings" pitchFamily="2" charset="2"/>
              <a:buNone/>
            </a:pPr>
            <a:r>
              <a:rPr lang="en-GB" altLang="en-US" smtClean="0"/>
              <a:t>Presence of effect modification for another measure of association (say RR)</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GB" altLang="en-US" sz="3200" b="1" smtClean="0"/>
              <a:t>In a 2*2 Table: asbestos, smoking and lung cancer risk</a:t>
            </a:r>
          </a:p>
        </p:txBody>
      </p:sp>
      <p:sp>
        <p:nvSpPr>
          <p:cNvPr id="15363" name="Rectangle 3"/>
          <p:cNvSpPr>
            <a:spLocks noGrp="1" noChangeArrowheads="1"/>
          </p:cNvSpPr>
          <p:nvPr>
            <p:ph type="body" idx="1"/>
          </p:nvPr>
        </p:nvSpPr>
        <p:spPr>
          <a:xfrm>
            <a:off x="762000" y="1341438"/>
            <a:ext cx="7926388" cy="5040312"/>
          </a:xfrm>
        </p:spPr>
        <p:txBody>
          <a:bodyPr/>
          <a:lstStyle/>
          <a:p>
            <a:pPr eaLnBrk="1" hangingPunct="1">
              <a:lnSpc>
                <a:spcPct val="90000"/>
              </a:lnSpc>
              <a:buFont typeface="Wingdings" pitchFamily="2" charset="2"/>
              <a:buNone/>
            </a:pPr>
            <a:r>
              <a:rPr lang="en-GB" altLang="en-US" smtClean="0"/>
              <a:t>	</a:t>
            </a:r>
            <a:r>
              <a:rPr lang="en-GB" altLang="en-US" sz="2400" smtClean="0"/>
              <a:t>			</a:t>
            </a:r>
            <a:r>
              <a:rPr lang="en-GB" altLang="en-US" sz="2400" b="1" smtClean="0"/>
              <a:t>smoking</a:t>
            </a:r>
          </a:p>
          <a:p>
            <a:pPr eaLnBrk="1" hangingPunct="1">
              <a:lnSpc>
                <a:spcPct val="90000"/>
              </a:lnSpc>
              <a:buFont typeface="Wingdings" pitchFamily="2" charset="2"/>
              <a:buNone/>
            </a:pPr>
            <a:r>
              <a:rPr lang="en-GB" altLang="en-US" sz="2400" smtClean="0"/>
              <a:t>				no		yes</a:t>
            </a:r>
          </a:p>
          <a:p>
            <a:pPr eaLnBrk="1" hangingPunct="1">
              <a:lnSpc>
                <a:spcPct val="90000"/>
              </a:lnSpc>
              <a:buFont typeface="Wingdings" pitchFamily="2" charset="2"/>
              <a:buNone/>
            </a:pPr>
            <a:r>
              <a:rPr lang="en-GB" altLang="en-US" sz="2400" b="1" smtClean="0"/>
              <a:t>Asbestos    </a:t>
            </a:r>
            <a:r>
              <a:rPr lang="en-GB" altLang="en-US" sz="2400" smtClean="0"/>
              <a:t>no      2/1000	      14/1000</a:t>
            </a:r>
          </a:p>
          <a:p>
            <a:pPr eaLnBrk="1" hangingPunct="1">
              <a:lnSpc>
                <a:spcPct val="90000"/>
              </a:lnSpc>
              <a:buFont typeface="Wingdings" pitchFamily="2" charset="2"/>
              <a:buNone/>
            </a:pPr>
            <a:endParaRPr lang="en-GB" altLang="en-US" sz="2400" smtClean="0"/>
          </a:p>
          <a:p>
            <a:pPr eaLnBrk="1" hangingPunct="1">
              <a:lnSpc>
                <a:spcPct val="90000"/>
              </a:lnSpc>
              <a:buFont typeface="Wingdings" pitchFamily="2" charset="2"/>
              <a:buNone/>
            </a:pPr>
            <a:r>
              <a:rPr lang="en-GB" altLang="en-US" sz="2400" smtClean="0"/>
              <a:t>		        yes      4/1000        20/1000</a:t>
            </a:r>
          </a:p>
          <a:p>
            <a:pPr eaLnBrk="1" hangingPunct="1">
              <a:lnSpc>
                <a:spcPct val="90000"/>
              </a:lnSpc>
              <a:buFont typeface="Wingdings" pitchFamily="2" charset="2"/>
              <a:buNone/>
            </a:pPr>
            <a:endParaRPr lang="en-GB" altLang="en-US" sz="2400" smtClean="0"/>
          </a:p>
          <a:p>
            <a:pPr eaLnBrk="1" hangingPunct="1">
              <a:lnSpc>
                <a:spcPct val="90000"/>
              </a:lnSpc>
            </a:pPr>
            <a:r>
              <a:rPr lang="en-GB" altLang="en-US" sz="2400" smtClean="0"/>
              <a:t>Additivity:  		    R</a:t>
            </a:r>
            <a:r>
              <a:rPr lang="en-GB" altLang="en-US" sz="2400" baseline="-25000" smtClean="0"/>
              <a:t>yesyes</a:t>
            </a:r>
            <a:r>
              <a:rPr lang="en-GB" altLang="en-US" sz="2400" smtClean="0"/>
              <a:t>-R</a:t>
            </a:r>
            <a:r>
              <a:rPr lang="en-GB" altLang="en-US" sz="2400" baseline="-25000" smtClean="0"/>
              <a:t>noyes </a:t>
            </a:r>
            <a:r>
              <a:rPr lang="en-GB" altLang="en-US" sz="2400" smtClean="0"/>
              <a:t>= R</a:t>
            </a:r>
            <a:r>
              <a:rPr lang="en-GB" altLang="en-US" sz="2400" baseline="-25000" smtClean="0"/>
              <a:t>yesno</a:t>
            </a:r>
            <a:r>
              <a:rPr lang="en-GB" altLang="en-US" sz="2400" smtClean="0"/>
              <a:t>-R</a:t>
            </a:r>
            <a:r>
              <a:rPr lang="en-GB" altLang="en-US" sz="2400" baseline="-25000" smtClean="0"/>
              <a:t>nono</a:t>
            </a:r>
          </a:p>
          <a:p>
            <a:pPr eaLnBrk="1" hangingPunct="1">
              <a:lnSpc>
                <a:spcPct val="90000"/>
              </a:lnSpc>
              <a:buFont typeface="Wingdings" pitchFamily="2" charset="2"/>
              <a:buNone/>
            </a:pPr>
            <a:r>
              <a:rPr lang="en-GB" altLang="en-US" sz="2400" baseline="-25000" smtClean="0"/>
              <a:t>			    </a:t>
            </a:r>
            <a:r>
              <a:rPr lang="en-GB" altLang="en-US" sz="2400" smtClean="0"/>
              <a:t>20/1000 - 4/000 	&gt;  14/1000 - 2/1000</a:t>
            </a:r>
          </a:p>
          <a:p>
            <a:pPr eaLnBrk="1" hangingPunct="1">
              <a:lnSpc>
                <a:spcPct val="90000"/>
              </a:lnSpc>
              <a:buFont typeface="Wingdings" pitchFamily="2" charset="2"/>
              <a:buNone/>
            </a:pPr>
            <a:r>
              <a:rPr lang="en-GB" altLang="en-US" sz="2400" smtClean="0"/>
              <a:t>	</a:t>
            </a:r>
            <a:r>
              <a:rPr lang="en-GB" altLang="en-US" sz="2000" smtClean="0"/>
              <a:t>interaction coefficient:</a:t>
            </a:r>
            <a:r>
              <a:rPr lang="en-GB" altLang="en-US" sz="2400" smtClean="0"/>
              <a:t>   R</a:t>
            </a:r>
            <a:r>
              <a:rPr lang="en-GB" altLang="en-US" sz="2400" baseline="-25000" smtClean="0"/>
              <a:t>yesyes </a:t>
            </a:r>
            <a:r>
              <a:rPr lang="en-GB" altLang="en-US" sz="2400" smtClean="0"/>
              <a:t>-</a:t>
            </a:r>
            <a:r>
              <a:rPr lang="en-GB" altLang="en-US" sz="2400" baseline="-25000" smtClean="0"/>
              <a:t> </a:t>
            </a:r>
            <a:r>
              <a:rPr lang="en-GB" altLang="en-US" sz="2400" smtClean="0"/>
              <a:t>R</a:t>
            </a:r>
            <a:r>
              <a:rPr lang="en-GB" altLang="en-US" sz="2400" baseline="-25000" smtClean="0"/>
              <a:t>yesno </a:t>
            </a:r>
            <a:r>
              <a:rPr lang="en-GB" altLang="en-US" sz="2400" smtClean="0"/>
              <a:t>–</a:t>
            </a:r>
            <a:r>
              <a:rPr lang="en-GB" altLang="en-US" sz="2400" baseline="-25000" smtClean="0"/>
              <a:t> </a:t>
            </a:r>
            <a:r>
              <a:rPr lang="en-GB" altLang="en-US" sz="2400" smtClean="0"/>
              <a:t>R</a:t>
            </a:r>
            <a:r>
              <a:rPr lang="en-GB" altLang="en-US" sz="2400" baseline="-25000" smtClean="0"/>
              <a:t>noyes </a:t>
            </a:r>
            <a:r>
              <a:rPr lang="en-GB" altLang="en-US" sz="2400" smtClean="0"/>
              <a:t>+</a:t>
            </a:r>
            <a:r>
              <a:rPr lang="en-GB" altLang="en-US" sz="2400" baseline="-25000" smtClean="0"/>
              <a:t> </a:t>
            </a:r>
            <a:r>
              <a:rPr lang="en-GB" altLang="en-US" sz="2400" smtClean="0"/>
              <a:t>R</a:t>
            </a:r>
            <a:r>
              <a:rPr lang="en-GB" altLang="en-US" sz="2400" baseline="-25000" smtClean="0"/>
              <a:t>nono</a:t>
            </a:r>
          </a:p>
          <a:p>
            <a:pPr eaLnBrk="1" hangingPunct="1">
              <a:lnSpc>
                <a:spcPct val="90000"/>
              </a:lnSpc>
              <a:buFont typeface="Wingdings" pitchFamily="2" charset="2"/>
              <a:buNone/>
            </a:pPr>
            <a:r>
              <a:rPr lang="en-GB" altLang="en-US" sz="2400" baseline="-25000" smtClean="0"/>
              <a:t>				</a:t>
            </a:r>
            <a:endParaRPr lang="en-GB" altLang="en-US" sz="2400" smtClean="0"/>
          </a:p>
          <a:p>
            <a:pPr eaLnBrk="1" hangingPunct="1">
              <a:lnSpc>
                <a:spcPct val="90000"/>
              </a:lnSpc>
            </a:pPr>
            <a:r>
              <a:rPr lang="en-GB" altLang="en-US" sz="2400" smtClean="0"/>
              <a:t>Multiplicativity	 R</a:t>
            </a:r>
            <a:r>
              <a:rPr lang="en-GB" altLang="en-US" sz="2400" baseline="-25000" smtClean="0"/>
              <a:t>yesyes</a:t>
            </a:r>
            <a:r>
              <a:rPr lang="en-GB" altLang="en-US" sz="2400" smtClean="0"/>
              <a:t>/R</a:t>
            </a:r>
            <a:r>
              <a:rPr lang="en-GB" altLang="en-US" sz="2400" baseline="-25000" smtClean="0"/>
              <a:t>noyes</a:t>
            </a:r>
            <a:r>
              <a:rPr lang="en-GB" altLang="en-US" sz="2400" smtClean="0"/>
              <a:t> = R</a:t>
            </a:r>
            <a:r>
              <a:rPr lang="en-GB" altLang="en-US" sz="2400" baseline="-25000" smtClean="0"/>
              <a:t>yesno</a:t>
            </a:r>
            <a:r>
              <a:rPr lang="en-GB" altLang="en-US" sz="2400" smtClean="0"/>
              <a:t>/R</a:t>
            </a:r>
            <a:r>
              <a:rPr lang="en-GB" altLang="en-US" sz="2400" baseline="-25000" smtClean="0"/>
              <a:t>nono</a:t>
            </a:r>
          </a:p>
          <a:p>
            <a:pPr eaLnBrk="1" hangingPunct="1">
              <a:lnSpc>
                <a:spcPct val="90000"/>
              </a:lnSpc>
              <a:buFont typeface="Wingdings" pitchFamily="2" charset="2"/>
              <a:buNone/>
            </a:pPr>
            <a:r>
              <a:rPr lang="en-GB" altLang="en-US" sz="2400" baseline="-25000" smtClean="0"/>
              <a:t>			    	</a:t>
            </a:r>
            <a:r>
              <a:rPr lang="en-GB" altLang="en-US" sz="2400" smtClean="0"/>
              <a:t>20 / 4	    &lt;	14 / 2</a:t>
            </a:r>
            <a:r>
              <a:rPr lang="en-GB" altLang="en-US" sz="2400" baseline="-25000" smtClean="0"/>
              <a:t>	      </a:t>
            </a:r>
            <a:r>
              <a:rPr lang="en-GB" altLang="en-US" sz="2400" smtClean="0"/>
              <a:t>	</a:t>
            </a:r>
          </a:p>
          <a:p>
            <a:pPr eaLnBrk="1" hangingPunct="1">
              <a:lnSpc>
                <a:spcPct val="90000"/>
              </a:lnSpc>
              <a:buFont typeface="Wingdings" pitchFamily="2" charset="2"/>
              <a:buNone/>
            </a:pPr>
            <a:endParaRPr lang="en-GB" altLang="en-US" sz="2400" smtClean="0"/>
          </a:p>
        </p:txBody>
      </p:sp>
      <p:sp>
        <p:nvSpPr>
          <p:cNvPr id="15364" name="Text Box 4"/>
          <p:cNvSpPr txBox="1">
            <a:spLocks noChangeArrowheads="1"/>
          </p:cNvSpPr>
          <p:nvPr/>
        </p:nvSpPr>
        <p:spPr bwMode="auto">
          <a:xfrm>
            <a:off x="323850" y="6381750"/>
            <a:ext cx="5327650" cy="336550"/>
          </a:xfrm>
          <a:prstGeom prst="rect">
            <a:avLst/>
          </a:prstGeom>
          <a:noFill/>
          <a:ln w="9525">
            <a:noFill/>
            <a:miter lim="800000"/>
            <a:headEnd/>
            <a:tailEnd/>
          </a:ln>
        </p:spPr>
        <p:txBody>
          <a:bodyPr>
            <a:spAutoFit/>
          </a:bodyPr>
          <a:lstStyle/>
          <a:p>
            <a:pPr>
              <a:spcBef>
                <a:spcPct val="50000"/>
              </a:spcBef>
            </a:pPr>
            <a:r>
              <a:rPr lang="en-GB" altLang="en-US" sz="1600"/>
              <a:t>Modified form Rothman et al. Modern Epidemiology 2008</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81000" y="188913"/>
            <a:ext cx="8534400" cy="833437"/>
          </a:xfrm>
        </p:spPr>
        <p:txBody>
          <a:bodyPr/>
          <a:lstStyle/>
          <a:p>
            <a:pPr eaLnBrk="1" hangingPunct="1"/>
            <a:r>
              <a:rPr lang="en-GB" altLang="en-US" b="1" smtClean="0"/>
              <a:t>Further on the example</a:t>
            </a:r>
          </a:p>
        </p:txBody>
      </p:sp>
      <p:sp>
        <p:nvSpPr>
          <p:cNvPr id="16387" name="Rectangle 3"/>
          <p:cNvSpPr>
            <a:spLocks noGrp="1" noChangeArrowheads="1"/>
          </p:cNvSpPr>
          <p:nvPr>
            <p:ph type="body" idx="1"/>
          </p:nvPr>
        </p:nvSpPr>
        <p:spPr>
          <a:xfrm>
            <a:off x="762000" y="1196975"/>
            <a:ext cx="7926388" cy="5040313"/>
          </a:xfrm>
        </p:spPr>
        <p:txBody>
          <a:bodyPr/>
          <a:lstStyle/>
          <a:p>
            <a:pPr eaLnBrk="1" hangingPunct="1">
              <a:buFont typeface="Wingdings" pitchFamily="2" charset="2"/>
              <a:buNone/>
            </a:pPr>
            <a:r>
              <a:rPr lang="en-GB" altLang="en-US" sz="2400" smtClean="0"/>
              <a:t>What is the population group that would benefit most from intervention of smoking prevention?</a:t>
            </a:r>
          </a:p>
          <a:p>
            <a:pPr eaLnBrk="1" hangingPunct="1">
              <a:buFont typeface="Wingdings" pitchFamily="2" charset="2"/>
              <a:buNone/>
            </a:pPr>
            <a:endParaRPr lang="en-GB" altLang="en-US" sz="2400" smtClean="0"/>
          </a:p>
          <a:p>
            <a:pPr eaLnBrk="1" hangingPunct="1">
              <a:buFont typeface="Wingdings" pitchFamily="2" charset="2"/>
              <a:buNone/>
            </a:pPr>
            <a:r>
              <a:rPr lang="en-GB" altLang="en-US" sz="2400" smtClean="0"/>
              <a:t>The answer to this question comes from the additive interaction</a:t>
            </a:r>
          </a:p>
          <a:p>
            <a:pPr eaLnBrk="1" hangingPunct="1">
              <a:buFont typeface="Wingdings" pitchFamily="2" charset="2"/>
              <a:buNone/>
            </a:pPr>
            <a:endParaRPr lang="en-GB" altLang="en-US" sz="2400" smtClean="0"/>
          </a:p>
          <a:p>
            <a:pPr eaLnBrk="1" hangingPunct="1">
              <a:buFont typeface="Wingdings" pitchFamily="2" charset="2"/>
              <a:buNone/>
            </a:pPr>
            <a:r>
              <a:rPr lang="en-GB" altLang="en-US" sz="2400" smtClean="0"/>
              <a:t>Also, if there is nonadditivity, the number of cases caused by asbestos depends on how many workers were smokers (interaction)</a:t>
            </a:r>
          </a:p>
          <a:p>
            <a:pPr eaLnBrk="1" hangingPunct="1">
              <a:buFont typeface="Wingdings" pitchFamily="2" charset="2"/>
              <a:buNone/>
            </a:pPr>
            <a:endParaRPr lang="en-GB" altLang="en-US" sz="2400" smtClean="0"/>
          </a:p>
          <a:p>
            <a:pPr eaLnBrk="1" hangingPunct="1">
              <a:buFont typeface="Wingdings" pitchFamily="2" charset="2"/>
              <a:buNone/>
            </a:pPr>
            <a:r>
              <a:rPr lang="en-GB" altLang="en-US" sz="2400" smtClean="0"/>
              <a:t>Risk nonadditivity has been thus considered as “public health interaction”.</a:t>
            </a:r>
          </a:p>
          <a:p>
            <a:pPr eaLnBrk="1" hangingPunct="1">
              <a:buFont typeface="Wingdings" pitchFamily="2" charset="2"/>
              <a:buNone/>
            </a:pPr>
            <a:endParaRPr lang="en-GB" altLang="en-US" sz="2400" smtClean="0"/>
          </a:p>
        </p:txBody>
      </p:sp>
      <p:sp>
        <p:nvSpPr>
          <p:cNvPr id="16388" name="Text Box 5"/>
          <p:cNvSpPr txBox="1">
            <a:spLocks noChangeArrowheads="1"/>
          </p:cNvSpPr>
          <p:nvPr/>
        </p:nvSpPr>
        <p:spPr bwMode="auto">
          <a:xfrm>
            <a:off x="395288" y="6381750"/>
            <a:ext cx="6337300" cy="336550"/>
          </a:xfrm>
          <a:prstGeom prst="rect">
            <a:avLst/>
          </a:prstGeom>
          <a:noFill/>
          <a:ln w="9525">
            <a:noFill/>
            <a:miter lim="800000"/>
            <a:headEnd/>
            <a:tailEnd/>
          </a:ln>
        </p:spPr>
        <p:txBody>
          <a:bodyPr>
            <a:spAutoFit/>
          </a:bodyPr>
          <a:lstStyle/>
          <a:p>
            <a:pPr>
              <a:spcBef>
                <a:spcPct val="50000"/>
              </a:spcBef>
            </a:pPr>
            <a:r>
              <a:rPr lang="en-GB" altLang="en-US" sz="1600"/>
              <a:t>Rothman et al. IJE 1980;112:467-70; Saracci AJE 1980;112:465-6</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GB" altLang="en-US" b="1" smtClean="0"/>
              <a:t>Using measures of association</a:t>
            </a:r>
          </a:p>
        </p:txBody>
      </p:sp>
      <p:sp>
        <p:nvSpPr>
          <p:cNvPr id="17411" name="Rectangle 3"/>
          <p:cNvSpPr>
            <a:spLocks noGrp="1" noChangeArrowheads="1"/>
          </p:cNvSpPr>
          <p:nvPr>
            <p:ph type="body" idx="1"/>
          </p:nvPr>
        </p:nvSpPr>
        <p:spPr>
          <a:xfrm>
            <a:off x="762000" y="1484313"/>
            <a:ext cx="7926388" cy="5040312"/>
          </a:xfrm>
        </p:spPr>
        <p:txBody>
          <a:bodyPr/>
          <a:lstStyle/>
          <a:p>
            <a:pPr eaLnBrk="1" hangingPunct="1">
              <a:buFont typeface="Wingdings" pitchFamily="2" charset="2"/>
              <a:buNone/>
            </a:pPr>
            <a:r>
              <a:rPr lang="en-GB" altLang="en-US" smtClean="0"/>
              <a:t>Relative risks of lung cancer</a:t>
            </a:r>
          </a:p>
          <a:p>
            <a:pPr eaLnBrk="1" hangingPunct="1">
              <a:buFont typeface="Wingdings" pitchFamily="2" charset="2"/>
              <a:buNone/>
            </a:pPr>
            <a:r>
              <a:rPr lang="en-GB" altLang="en-US" smtClean="0"/>
              <a:t>	</a:t>
            </a:r>
            <a:r>
              <a:rPr lang="en-GB" altLang="en-US" sz="2400" smtClean="0"/>
              <a:t>			</a:t>
            </a:r>
            <a:r>
              <a:rPr lang="en-GB" altLang="en-US" sz="2400" b="1" smtClean="0"/>
              <a:t>smoking</a:t>
            </a:r>
          </a:p>
          <a:p>
            <a:pPr eaLnBrk="1" hangingPunct="1">
              <a:buFont typeface="Wingdings" pitchFamily="2" charset="2"/>
              <a:buNone/>
            </a:pPr>
            <a:r>
              <a:rPr lang="en-GB" altLang="en-US" sz="2400" smtClean="0"/>
              <a:t>				no		yes</a:t>
            </a:r>
          </a:p>
          <a:p>
            <a:pPr eaLnBrk="1" hangingPunct="1">
              <a:buFont typeface="Wingdings" pitchFamily="2" charset="2"/>
              <a:buNone/>
            </a:pPr>
            <a:r>
              <a:rPr lang="en-GB" altLang="en-US" sz="2400" b="1" smtClean="0"/>
              <a:t>Asbestos    </a:t>
            </a:r>
            <a:r>
              <a:rPr lang="en-GB" altLang="en-US" sz="2400" smtClean="0"/>
              <a:t>no      1.0                   7.0</a:t>
            </a:r>
          </a:p>
          <a:p>
            <a:pPr eaLnBrk="1" hangingPunct="1">
              <a:buFont typeface="Wingdings" pitchFamily="2" charset="2"/>
              <a:buNone/>
            </a:pPr>
            <a:endParaRPr lang="en-GB" altLang="en-US" sz="2400" smtClean="0"/>
          </a:p>
          <a:p>
            <a:pPr eaLnBrk="1" hangingPunct="1">
              <a:buFont typeface="Wingdings" pitchFamily="2" charset="2"/>
              <a:buNone/>
            </a:pPr>
            <a:r>
              <a:rPr lang="en-GB" altLang="en-US" sz="2400" smtClean="0"/>
              <a:t>		        yes      2.0	          10.0</a:t>
            </a:r>
          </a:p>
          <a:p>
            <a:pPr eaLnBrk="1" hangingPunct="1">
              <a:buFont typeface="Wingdings" pitchFamily="2" charset="2"/>
              <a:buNone/>
            </a:pPr>
            <a:endParaRPr lang="en-GB" altLang="en-US" sz="2400" smtClean="0"/>
          </a:p>
          <a:p>
            <a:pPr eaLnBrk="1" hangingPunct="1">
              <a:buFont typeface="Wingdings" pitchFamily="2" charset="2"/>
              <a:buNone/>
            </a:pPr>
            <a:r>
              <a:rPr lang="en-GB" altLang="en-US" sz="2400" smtClean="0"/>
              <a:t>Additive interaction: (10-1) &gt; (7-1)+(2-1)</a:t>
            </a:r>
          </a:p>
          <a:p>
            <a:pPr eaLnBrk="1" hangingPunct="1">
              <a:buFont typeface="Wingdings" pitchFamily="2" charset="2"/>
              <a:buNone/>
            </a:pPr>
            <a:r>
              <a:rPr lang="en-GB" altLang="en-US" sz="2400" smtClean="0"/>
              <a:t>Multiplicative interaction: 10 &lt; 7*2</a:t>
            </a:r>
          </a:p>
          <a:p>
            <a:pPr eaLnBrk="1" hangingPunct="1">
              <a:buFont typeface="Wingdings" pitchFamily="2" charset="2"/>
              <a:buNone/>
            </a:pPr>
            <a:endParaRPr lang="en-GB" altLang="en-US" sz="2400" smtClean="0"/>
          </a:p>
          <a:p>
            <a:pPr eaLnBrk="1" hangingPunct="1">
              <a:buFont typeface="Wingdings" pitchFamily="2" charset="2"/>
              <a:buNone/>
            </a:pPr>
            <a:endParaRPr lang="en-GB" altLang="en-US" sz="240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381000" y="44450"/>
            <a:ext cx="8534400" cy="762000"/>
          </a:xfrm>
        </p:spPr>
        <p:txBody>
          <a:bodyPr/>
          <a:lstStyle/>
          <a:p>
            <a:pPr eaLnBrk="1" hangingPunct="1"/>
            <a:r>
              <a:rPr lang="en-GB" altLang="en-US" b="1" smtClean="0"/>
              <a:t>Measures of interaction</a:t>
            </a:r>
          </a:p>
        </p:txBody>
      </p:sp>
      <p:sp>
        <p:nvSpPr>
          <p:cNvPr id="18435" name="Rectangle 3"/>
          <p:cNvSpPr>
            <a:spLocks noGrp="1" noChangeArrowheads="1"/>
          </p:cNvSpPr>
          <p:nvPr>
            <p:ph type="body" idx="1"/>
          </p:nvPr>
        </p:nvSpPr>
        <p:spPr>
          <a:xfrm>
            <a:off x="395288" y="908050"/>
            <a:ext cx="8293100" cy="5616575"/>
          </a:xfrm>
        </p:spPr>
        <p:txBody>
          <a:bodyPr/>
          <a:lstStyle/>
          <a:p>
            <a:pPr eaLnBrk="1" hangingPunct="1">
              <a:lnSpc>
                <a:spcPct val="90000"/>
              </a:lnSpc>
              <a:buFont typeface="Wingdings" pitchFamily="2" charset="2"/>
              <a:buNone/>
            </a:pPr>
            <a:r>
              <a:rPr lang="en-GB" altLang="en-US" sz="2400" smtClean="0"/>
              <a:t>	</a:t>
            </a:r>
            <a:r>
              <a:rPr lang="en-GB" altLang="en-US" sz="2000" smtClean="0"/>
              <a:t>			</a:t>
            </a:r>
            <a:r>
              <a:rPr lang="en-GB" altLang="en-US" sz="2000" b="1" smtClean="0"/>
              <a:t>smoking</a:t>
            </a:r>
          </a:p>
          <a:p>
            <a:pPr eaLnBrk="1" hangingPunct="1">
              <a:lnSpc>
                <a:spcPct val="90000"/>
              </a:lnSpc>
              <a:buFont typeface="Wingdings" pitchFamily="2" charset="2"/>
              <a:buNone/>
            </a:pPr>
            <a:r>
              <a:rPr lang="en-GB" altLang="en-US" sz="2000" smtClean="0"/>
              <a:t>				no		yes</a:t>
            </a:r>
          </a:p>
          <a:p>
            <a:pPr eaLnBrk="1" hangingPunct="1">
              <a:lnSpc>
                <a:spcPct val="90000"/>
              </a:lnSpc>
              <a:buFont typeface="Wingdings" pitchFamily="2" charset="2"/>
              <a:buNone/>
            </a:pPr>
            <a:r>
              <a:rPr lang="en-GB" altLang="en-US" sz="2000" b="1" smtClean="0"/>
              <a:t>Asbestos    </a:t>
            </a:r>
            <a:r>
              <a:rPr lang="en-GB" altLang="en-US" sz="2000" smtClean="0"/>
              <a:t>no      	1.0                   	7.0</a:t>
            </a:r>
          </a:p>
          <a:p>
            <a:pPr eaLnBrk="1" hangingPunct="1">
              <a:lnSpc>
                <a:spcPct val="90000"/>
              </a:lnSpc>
              <a:buFont typeface="Wingdings" pitchFamily="2" charset="2"/>
              <a:buNone/>
            </a:pPr>
            <a:endParaRPr lang="en-GB" altLang="en-US" sz="2000" smtClean="0"/>
          </a:p>
          <a:p>
            <a:pPr eaLnBrk="1" hangingPunct="1">
              <a:lnSpc>
                <a:spcPct val="90000"/>
              </a:lnSpc>
              <a:buFont typeface="Wingdings" pitchFamily="2" charset="2"/>
              <a:buNone/>
            </a:pPr>
            <a:r>
              <a:rPr lang="en-GB" altLang="en-US" sz="2000" smtClean="0"/>
              <a:t>		        yes      	2.0        		10.0</a:t>
            </a:r>
          </a:p>
          <a:p>
            <a:pPr eaLnBrk="1" hangingPunct="1">
              <a:lnSpc>
                <a:spcPct val="90000"/>
              </a:lnSpc>
              <a:buFont typeface="Wingdings" pitchFamily="2" charset="2"/>
              <a:buNone/>
            </a:pPr>
            <a:endParaRPr lang="en-GB" altLang="en-US" sz="2000" smtClean="0"/>
          </a:p>
          <a:p>
            <a:pPr eaLnBrk="1" hangingPunct="1">
              <a:lnSpc>
                <a:spcPct val="90000"/>
              </a:lnSpc>
            </a:pPr>
            <a:r>
              <a:rPr lang="en-GB" altLang="en-US" sz="2400" smtClean="0"/>
              <a:t>RERI (relative excess risk for interaction) =</a:t>
            </a:r>
          </a:p>
          <a:p>
            <a:pPr eaLnBrk="1" hangingPunct="1">
              <a:lnSpc>
                <a:spcPct val="90000"/>
              </a:lnSpc>
              <a:buFont typeface="Wingdings" pitchFamily="2" charset="2"/>
              <a:buNone/>
            </a:pPr>
            <a:r>
              <a:rPr lang="en-GB" altLang="en-US" sz="2400" smtClean="0"/>
              <a:t>	RR</a:t>
            </a:r>
            <a:r>
              <a:rPr lang="en-GB" altLang="en-US" sz="2400" baseline="-25000" smtClean="0"/>
              <a:t>yes/yes</a:t>
            </a:r>
            <a:r>
              <a:rPr lang="en-GB" altLang="en-US" sz="2400" smtClean="0"/>
              <a:t>-RR</a:t>
            </a:r>
            <a:r>
              <a:rPr lang="en-GB" altLang="en-US" sz="2400" baseline="-25000" smtClean="0"/>
              <a:t>yes/no</a:t>
            </a:r>
            <a:r>
              <a:rPr lang="en-GB" altLang="en-US" sz="2400" smtClean="0"/>
              <a:t>-RR</a:t>
            </a:r>
            <a:r>
              <a:rPr lang="en-GB" altLang="en-US" sz="2400" baseline="-25000" smtClean="0"/>
              <a:t>no/yes</a:t>
            </a:r>
            <a:r>
              <a:rPr lang="en-GB" altLang="en-US" sz="2400" smtClean="0"/>
              <a:t>+1 = 10-7-2+1 = 2</a:t>
            </a:r>
          </a:p>
          <a:p>
            <a:pPr eaLnBrk="1" hangingPunct="1">
              <a:lnSpc>
                <a:spcPct val="90000"/>
              </a:lnSpc>
              <a:buFont typeface="Wingdings" pitchFamily="2" charset="2"/>
              <a:buNone/>
            </a:pPr>
            <a:r>
              <a:rPr lang="en-GB" altLang="en-US" sz="1800" smtClean="0"/>
              <a:t>(</a:t>
            </a:r>
            <a:r>
              <a:rPr lang="en-GB" altLang="en-US" sz="2000" smtClean="0"/>
              <a:t>perfect additivity is RERI=0)</a:t>
            </a:r>
          </a:p>
          <a:p>
            <a:pPr eaLnBrk="1" hangingPunct="1">
              <a:lnSpc>
                <a:spcPct val="90000"/>
              </a:lnSpc>
            </a:pPr>
            <a:r>
              <a:rPr lang="en-GB" altLang="en-US" sz="2400" smtClean="0"/>
              <a:t>Synergy index = </a:t>
            </a:r>
          </a:p>
          <a:p>
            <a:pPr eaLnBrk="1" hangingPunct="1">
              <a:lnSpc>
                <a:spcPct val="90000"/>
              </a:lnSpc>
              <a:buFont typeface="Wingdings" pitchFamily="2" charset="2"/>
              <a:buNone/>
            </a:pPr>
            <a:r>
              <a:rPr lang="en-GB" altLang="en-US" sz="2400" smtClean="0"/>
              <a:t>	(RR</a:t>
            </a:r>
            <a:r>
              <a:rPr lang="en-GB" altLang="en-US" sz="2400" baseline="-25000" smtClean="0"/>
              <a:t>yesyes</a:t>
            </a:r>
            <a:r>
              <a:rPr lang="en-GB" altLang="en-US" sz="2400" smtClean="0"/>
              <a:t>-1)/(RR</a:t>
            </a:r>
            <a:r>
              <a:rPr lang="en-GB" altLang="en-US" sz="2400" baseline="-25000" smtClean="0"/>
              <a:t>yesno</a:t>
            </a:r>
            <a:r>
              <a:rPr lang="en-GB" altLang="en-US" sz="2400" smtClean="0"/>
              <a:t>-1+RR</a:t>
            </a:r>
            <a:r>
              <a:rPr lang="en-GB" altLang="en-US" sz="2400" baseline="-25000" smtClean="0"/>
              <a:t>noyes</a:t>
            </a:r>
            <a:r>
              <a:rPr lang="en-GB" altLang="en-US" sz="2400" smtClean="0"/>
              <a:t>-1) = 9/(6+1)=1,29</a:t>
            </a:r>
          </a:p>
          <a:p>
            <a:pPr eaLnBrk="1" hangingPunct="1">
              <a:lnSpc>
                <a:spcPct val="90000"/>
              </a:lnSpc>
              <a:buFont typeface="Wingdings" pitchFamily="2" charset="2"/>
              <a:buNone/>
            </a:pPr>
            <a:r>
              <a:rPr lang="en-GB" altLang="en-US" sz="2000" smtClean="0"/>
              <a:t>(perfect additivity is Si=1)</a:t>
            </a:r>
          </a:p>
          <a:p>
            <a:pPr eaLnBrk="1" hangingPunct="1">
              <a:lnSpc>
                <a:spcPct val="90000"/>
              </a:lnSpc>
              <a:buFont typeface="Wingdings" pitchFamily="2" charset="2"/>
              <a:buNone/>
            </a:pPr>
            <a:endParaRPr lang="en-GB" altLang="en-US" sz="2000" smtClean="0"/>
          </a:p>
          <a:p>
            <a:pPr eaLnBrk="1" hangingPunct="1">
              <a:lnSpc>
                <a:spcPct val="90000"/>
              </a:lnSpc>
            </a:pPr>
            <a:r>
              <a:rPr lang="en-GB" altLang="en-US" sz="2400" smtClean="0"/>
              <a:t>Ratio of RRs: (10/7) / (2/1) = 0,71</a:t>
            </a:r>
          </a:p>
          <a:p>
            <a:pPr eaLnBrk="1" hangingPunct="1">
              <a:lnSpc>
                <a:spcPct val="90000"/>
              </a:lnSpc>
              <a:buFont typeface="Wingdings" pitchFamily="2" charset="2"/>
              <a:buNone/>
            </a:pPr>
            <a:r>
              <a:rPr lang="en-GB" altLang="en-US" sz="2000" smtClean="0"/>
              <a:t>(perfect multiplicativity is ratio=1)</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GB" altLang="en-US" sz="3200" b="1" smtClean="0"/>
              <a:t>Towards a clearer definition of interaction</a:t>
            </a:r>
          </a:p>
        </p:txBody>
      </p:sp>
      <p:sp>
        <p:nvSpPr>
          <p:cNvPr id="19459" name="Rectangle 3"/>
          <p:cNvSpPr>
            <a:spLocks noGrp="1" noChangeArrowheads="1"/>
          </p:cNvSpPr>
          <p:nvPr>
            <p:ph type="body" idx="1"/>
          </p:nvPr>
        </p:nvSpPr>
        <p:spPr/>
        <p:txBody>
          <a:bodyPr/>
          <a:lstStyle/>
          <a:p>
            <a:pPr eaLnBrk="1" hangingPunct="1"/>
            <a:r>
              <a:rPr lang="en-GB" altLang="en-US" smtClean="0"/>
              <a:t>Difference between effect modification and interaction</a:t>
            </a:r>
          </a:p>
          <a:p>
            <a:pPr eaLnBrk="1" hangingPunct="1"/>
            <a:r>
              <a:rPr lang="en-GB" altLang="en-US" smtClean="0"/>
              <a:t>Use of causal frameworks</a:t>
            </a:r>
          </a:p>
          <a:p>
            <a:pPr eaLnBrk="1" hangingPunct="1">
              <a:buFont typeface="Wingdings" pitchFamily="2" charset="2"/>
              <a:buNone/>
            </a:pPr>
            <a:r>
              <a:rPr lang="en-GB" altLang="en-US" smtClean="0"/>
              <a:t>		- counterfactuals</a:t>
            </a:r>
          </a:p>
          <a:p>
            <a:pPr eaLnBrk="1" hangingPunct="1">
              <a:buFont typeface="Wingdings" pitchFamily="2" charset="2"/>
              <a:buNone/>
            </a:pPr>
            <a:r>
              <a:rPr lang="en-GB" altLang="en-US" smtClean="0"/>
              <a:t>		- sufficient-component causes</a:t>
            </a:r>
          </a:p>
          <a:p>
            <a:pPr eaLnBrk="1" hangingPunct="1">
              <a:buFont typeface="Wingdings" pitchFamily="2" charset="2"/>
              <a:buNone/>
            </a:pPr>
            <a:endParaRPr lang="en-GB" altLang="en-US" smtClean="0"/>
          </a:p>
          <a:p>
            <a:pPr eaLnBrk="1" hangingPunct="1"/>
            <a:r>
              <a:rPr lang="en-GB" altLang="en-US" smtClean="0"/>
              <a:t>How to report effect modifications and interactions</a:t>
            </a:r>
          </a:p>
          <a:p>
            <a:pPr eaLnBrk="1" hangingPunct="1"/>
            <a:endParaRPr lang="en-GB" altLang="en-US"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381000" y="115888"/>
            <a:ext cx="8534400" cy="906462"/>
          </a:xfrm>
        </p:spPr>
        <p:txBody>
          <a:bodyPr/>
          <a:lstStyle/>
          <a:p>
            <a:pPr eaLnBrk="1" hangingPunct="1"/>
            <a:r>
              <a:rPr lang="en-GB" altLang="en-US" b="1" smtClean="0"/>
              <a:t>Effect modification vs. interaction</a:t>
            </a:r>
          </a:p>
        </p:txBody>
      </p:sp>
      <p:sp>
        <p:nvSpPr>
          <p:cNvPr id="20483" name="Rectangle 3"/>
          <p:cNvSpPr>
            <a:spLocks noGrp="1" noChangeArrowheads="1"/>
          </p:cNvSpPr>
          <p:nvPr>
            <p:ph type="body" idx="1"/>
          </p:nvPr>
        </p:nvSpPr>
        <p:spPr>
          <a:xfrm>
            <a:off x="468313" y="1268413"/>
            <a:ext cx="8220075" cy="4648200"/>
          </a:xfrm>
        </p:spPr>
        <p:txBody>
          <a:bodyPr/>
          <a:lstStyle/>
          <a:p>
            <a:pPr eaLnBrk="1" hangingPunct="1"/>
            <a:r>
              <a:rPr lang="en-GB" altLang="en-US" sz="2400" smtClean="0"/>
              <a:t>Effect modification answers to questions like: “what is the subgroup of the populations who is going to benefit most (least) from the intervention?”</a:t>
            </a:r>
          </a:p>
          <a:p>
            <a:pPr eaLnBrk="1" hangingPunct="1"/>
            <a:r>
              <a:rPr lang="en-GB" altLang="en-US" sz="2400" smtClean="0"/>
              <a:t>interaction answers to questions like: “what is the effect of intervening on both exposures?”</a:t>
            </a:r>
          </a:p>
          <a:p>
            <a:pPr eaLnBrk="1" hangingPunct="1"/>
            <a:r>
              <a:rPr lang="en-GB" altLang="en-US" sz="2400" smtClean="0"/>
              <a:t>conditions necessary to identify the effects are different: </a:t>
            </a:r>
            <a:r>
              <a:rPr lang="en-GB" altLang="en-US" sz="2400" smtClean="0">
                <a:sym typeface="Wingdings" pitchFamily="2" charset="2"/>
              </a:rPr>
              <a:t>e.g. for effect modification it is necessary that there is exchangeability </a:t>
            </a:r>
            <a:r>
              <a:rPr lang="en-GB" altLang="en-US" sz="2400" smtClean="0"/>
              <a:t>for the exposure, in interaction analysis exchangeability is required for both exposures</a:t>
            </a:r>
          </a:p>
          <a:p>
            <a:pPr eaLnBrk="1" hangingPunct="1"/>
            <a:r>
              <a:rPr lang="en-GB" altLang="en-US" sz="2400" smtClean="0"/>
              <a:t>The effect modifier does not need to be a cause of the event, while in interaction both exposures should be causes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GB" altLang="en-US" sz="3200" b="1" smtClean="0"/>
              <a:t>Typical reasoning about effect modification/interaction</a:t>
            </a:r>
          </a:p>
        </p:txBody>
      </p:sp>
      <p:sp>
        <p:nvSpPr>
          <p:cNvPr id="3075" name="Rectangle 3"/>
          <p:cNvSpPr>
            <a:spLocks noGrp="1" noChangeArrowheads="1"/>
          </p:cNvSpPr>
          <p:nvPr>
            <p:ph type="body" idx="1"/>
          </p:nvPr>
        </p:nvSpPr>
        <p:spPr/>
        <p:txBody>
          <a:bodyPr/>
          <a:lstStyle/>
          <a:p>
            <a:pPr eaLnBrk="1" hangingPunct="1">
              <a:lnSpc>
                <a:spcPct val="90000"/>
              </a:lnSpc>
            </a:pPr>
            <a:r>
              <a:rPr lang="en-GB" altLang="en-US" smtClean="0">
                <a:latin typeface="Helvetica" pitchFamily="34" charset="0"/>
              </a:rPr>
              <a:t>Simple example of a study on the effect of vegetable intake on risk of H&amp;N cancer</a:t>
            </a:r>
          </a:p>
          <a:p>
            <a:pPr eaLnBrk="1" hangingPunct="1">
              <a:lnSpc>
                <a:spcPct val="90000"/>
              </a:lnSpc>
            </a:pPr>
            <a:r>
              <a:rPr lang="en-GB" altLang="en-US" smtClean="0">
                <a:latin typeface="Helvetica" pitchFamily="34" charset="0"/>
              </a:rPr>
              <a:t>Gender is a potential confounder as well as a potential effect modifier</a:t>
            </a:r>
          </a:p>
          <a:p>
            <a:pPr eaLnBrk="1" hangingPunct="1">
              <a:lnSpc>
                <a:spcPct val="90000"/>
              </a:lnSpc>
            </a:pPr>
            <a:endParaRPr lang="en-GB" altLang="en-US" smtClean="0">
              <a:latin typeface="Helvetica" pitchFamily="34" charset="0"/>
            </a:endParaRPr>
          </a:p>
          <a:p>
            <a:pPr eaLnBrk="1" hangingPunct="1">
              <a:lnSpc>
                <a:spcPct val="90000"/>
              </a:lnSpc>
            </a:pPr>
            <a:r>
              <a:rPr lang="en-GB" altLang="en-US" smtClean="0">
                <a:latin typeface="Helvetica" pitchFamily="34" charset="0"/>
              </a:rPr>
              <a:t>Let us assume a crude risk ratio (RR) for low vs. high vegetable intake of 2.0</a:t>
            </a:r>
          </a:p>
          <a:p>
            <a:pPr eaLnBrk="1" hangingPunct="1">
              <a:lnSpc>
                <a:spcPct val="90000"/>
              </a:lnSpc>
            </a:pPr>
            <a:endParaRPr lang="en-GB" altLang="en-US" smtClean="0">
              <a:latin typeface="Helvetica" pitchFamily="34" charset="0"/>
            </a:endParaRPr>
          </a:p>
          <a:p>
            <a:pPr eaLnBrk="1" hangingPunct="1">
              <a:lnSpc>
                <a:spcPct val="90000"/>
              </a:lnSpc>
            </a:pPr>
            <a:r>
              <a:rPr lang="en-GB" altLang="en-US" smtClean="0">
                <a:latin typeface="Helvetica" pitchFamily="34" charset="0"/>
              </a:rPr>
              <a:t>How do we typically assess presence of effect modification?</a:t>
            </a:r>
          </a:p>
          <a:p>
            <a:pPr eaLnBrk="1" hangingPunct="1">
              <a:lnSpc>
                <a:spcPct val="90000"/>
              </a:lnSpc>
            </a:pPr>
            <a:endParaRPr lang="en-GB" altLang="en-US" smtClean="0">
              <a:latin typeface="Helvetica"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81000" y="44450"/>
            <a:ext cx="8534400" cy="833438"/>
          </a:xfrm>
        </p:spPr>
        <p:txBody>
          <a:bodyPr/>
          <a:lstStyle/>
          <a:p>
            <a:pPr eaLnBrk="1" hangingPunct="1"/>
            <a:r>
              <a:rPr lang="en-GB" altLang="en-US" sz="3200" b="1" smtClean="0"/>
              <a:t>Eff Mod in the counterfactual framework</a:t>
            </a:r>
          </a:p>
        </p:txBody>
      </p:sp>
      <p:sp>
        <p:nvSpPr>
          <p:cNvPr id="21507" name="Rectangle 3"/>
          <p:cNvSpPr>
            <a:spLocks noGrp="1" noChangeArrowheads="1"/>
          </p:cNvSpPr>
          <p:nvPr>
            <p:ph type="body" idx="1"/>
          </p:nvPr>
        </p:nvSpPr>
        <p:spPr>
          <a:xfrm>
            <a:off x="468313" y="941388"/>
            <a:ext cx="8220075" cy="4648200"/>
          </a:xfrm>
        </p:spPr>
        <p:txBody>
          <a:bodyPr/>
          <a:lstStyle/>
          <a:p>
            <a:pPr eaLnBrk="1" hangingPunct="1">
              <a:buFont typeface="Wingdings" pitchFamily="2" charset="2"/>
              <a:buNone/>
            </a:pPr>
            <a:r>
              <a:rPr lang="en-GB" altLang="en-US" sz="2400" smtClean="0">
                <a:latin typeface="Helvetica" pitchFamily="34" charset="0"/>
              </a:rPr>
              <a:t>If the exposure E has two levels and the effect modifier Q has two levels, there is effect modification if:</a:t>
            </a:r>
          </a:p>
          <a:p>
            <a:pPr eaLnBrk="1" hangingPunct="1">
              <a:buFont typeface="Wingdings" pitchFamily="2" charset="2"/>
              <a:buNone/>
            </a:pPr>
            <a:r>
              <a:rPr lang="en-GB" altLang="en-US" sz="2400" smtClean="0">
                <a:solidFill>
                  <a:srgbClr val="000099"/>
                </a:solidFill>
                <a:latin typeface="Helvetica" pitchFamily="34" charset="0"/>
              </a:rPr>
              <a:t> E[Y</a:t>
            </a:r>
            <a:r>
              <a:rPr lang="en-GB" altLang="en-US" sz="2400" baseline="30000" smtClean="0">
                <a:solidFill>
                  <a:srgbClr val="000099"/>
                </a:solidFill>
                <a:latin typeface="Helvetica" pitchFamily="34" charset="0"/>
              </a:rPr>
              <a:t>e=1</a:t>
            </a:r>
            <a:r>
              <a:rPr lang="en-GB" altLang="en-US" sz="2400" smtClean="0">
                <a:solidFill>
                  <a:srgbClr val="000099"/>
                </a:solidFill>
                <a:latin typeface="Helvetica" pitchFamily="34" charset="0"/>
              </a:rPr>
              <a:t>| Q=1] - E[Y</a:t>
            </a:r>
            <a:r>
              <a:rPr lang="en-GB" altLang="en-US" sz="2400" baseline="30000" smtClean="0">
                <a:solidFill>
                  <a:srgbClr val="000099"/>
                </a:solidFill>
                <a:latin typeface="Helvetica" pitchFamily="34" charset="0"/>
              </a:rPr>
              <a:t>e=0 </a:t>
            </a:r>
            <a:r>
              <a:rPr lang="en-GB" altLang="en-US" sz="2400" smtClean="0">
                <a:solidFill>
                  <a:srgbClr val="000099"/>
                </a:solidFill>
                <a:latin typeface="Helvetica" pitchFamily="34" charset="0"/>
              </a:rPr>
              <a:t>| Q=1] </a:t>
            </a:r>
            <a:r>
              <a:rPr lang="en-GB" altLang="en-US" sz="2400" smtClean="0">
                <a:solidFill>
                  <a:srgbClr val="000099"/>
                </a:solidFill>
                <a:latin typeface="Helvetica" pitchFamily="34" charset="0"/>
                <a:cs typeface="Arial" charset="0"/>
              </a:rPr>
              <a:t>≠ </a:t>
            </a:r>
            <a:r>
              <a:rPr lang="en-GB" altLang="en-US" sz="2400" smtClean="0">
                <a:solidFill>
                  <a:srgbClr val="000099"/>
                </a:solidFill>
                <a:latin typeface="Helvetica" pitchFamily="34" charset="0"/>
              </a:rPr>
              <a:t>E[Y</a:t>
            </a:r>
            <a:r>
              <a:rPr lang="en-GB" altLang="en-US" sz="2400" baseline="30000" smtClean="0">
                <a:solidFill>
                  <a:srgbClr val="000099"/>
                </a:solidFill>
                <a:latin typeface="Helvetica" pitchFamily="34" charset="0"/>
              </a:rPr>
              <a:t>e=1</a:t>
            </a:r>
            <a:r>
              <a:rPr lang="en-GB" altLang="en-US" sz="2400" smtClean="0">
                <a:solidFill>
                  <a:srgbClr val="000099"/>
                </a:solidFill>
                <a:latin typeface="Helvetica" pitchFamily="34" charset="0"/>
              </a:rPr>
              <a:t>| Q=0] - E[Y</a:t>
            </a:r>
            <a:r>
              <a:rPr lang="en-GB" altLang="en-US" sz="2400" baseline="30000" smtClean="0">
                <a:solidFill>
                  <a:srgbClr val="000099"/>
                </a:solidFill>
                <a:latin typeface="Helvetica" pitchFamily="34" charset="0"/>
              </a:rPr>
              <a:t>e=0</a:t>
            </a:r>
            <a:r>
              <a:rPr lang="en-GB" altLang="en-US" sz="2400" smtClean="0">
                <a:solidFill>
                  <a:srgbClr val="000099"/>
                </a:solidFill>
                <a:latin typeface="Helvetica" pitchFamily="34" charset="0"/>
              </a:rPr>
              <a:t>| Q=0]</a:t>
            </a:r>
          </a:p>
          <a:p>
            <a:pPr eaLnBrk="1" hangingPunct="1">
              <a:buFont typeface="Wingdings" pitchFamily="2" charset="2"/>
              <a:buNone/>
            </a:pPr>
            <a:endParaRPr lang="en-GB" altLang="en-US" sz="2400" smtClean="0">
              <a:solidFill>
                <a:srgbClr val="000099"/>
              </a:solidFill>
              <a:latin typeface="Helvetica" pitchFamily="34" charset="0"/>
            </a:endParaRPr>
          </a:p>
          <a:p>
            <a:pPr eaLnBrk="1" hangingPunct="1">
              <a:buFont typeface="Wingdings" pitchFamily="2" charset="2"/>
              <a:buNone/>
            </a:pPr>
            <a:r>
              <a:rPr lang="en-GB" altLang="en-US" sz="2400" smtClean="0">
                <a:latin typeface="Helvetica" pitchFamily="34" charset="0"/>
              </a:rPr>
              <a:t>  “contrast between the counterfactual outcome under the exposure and the counterfactual outcome under no exposure differ over Q strata”</a:t>
            </a:r>
          </a:p>
          <a:p>
            <a:pPr eaLnBrk="1" hangingPunct="1">
              <a:buFont typeface="Wingdings" pitchFamily="2" charset="2"/>
              <a:buNone/>
            </a:pPr>
            <a:endParaRPr lang="en-GB" altLang="en-US" sz="2400" smtClean="0">
              <a:latin typeface="Helvetica" pitchFamily="34" charset="0"/>
            </a:endParaRPr>
          </a:p>
          <a:p>
            <a:pPr eaLnBrk="1" hangingPunct="1"/>
            <a:r>
              <a:rPr lang="en-GB" altLang="en-US" sz="2400" smtClean="0">
                <a:latin typeface="Helvetica" pitchFamily="34" charset="0"/>
              </a:rPr>
              <a:t>The counterfactual outcomes are defined only considering the exposure E (and thus exchangeability is defined accordingly)</a:t>
            </a:r>
          </a:p>
          <a:p>
            <a:pPr eaLnBrk="1" hangingPunct="1"/>
            <a:r>
              <a:rPr lang="en-GB" altLang="en-US" sz="2400" smtClean="0">
                <a:latin typeface="Helvetica" pitchFamily="34" charset="0"/>
              </a:rPr>
              <a:t>The contrast can be derived on an additive or a multiplicative scale, etc: </a:t>
            </a:r>
            <a:r>
              <a:rPr lang="en-GB" altLang="en-US" sz="2000" smtClean="0">
                <a:latin typeface="Helvetica" pitchFamily="34" charset="0"/>
              </a:rPr>
              <a:t>  (E[Y</a:t>
            </a:r>
            <a:r>
              <a:rPr lang="en-GB" altLang="en-US" sz="2000" baseline="30000" smtClean="0">
                <a:latin typeface="Helvetica" pitchFamily="34" charset="0"/>
              </a:rPr>
              <a:t>e=1</a:t>
            </a:r>
            <a:r>
              <a:rPr lang="en-GB" altLang="en-US" sz="2000" smtClean="0">
                <a:latin typeface="Helvetica" pitchFamily="34" charset="0"/>
              </a:rPr>
              <a:t>| Q=1] / E[Y</a:t>
            </a:r>
            <a:r>
              <a:rPr lang="en-GB" altLang="en-US" sz="2000" baseline="30000" smtClean="0">
                <a:latin typeface="Helvetica" pitchFamily="34" charset="0"/>
              </a:rPr>
              <a:t>e=0 </a:t>
            </a:r>
            <a:r>
              <a:rPr lang="en-GB" altLang="en-US" sz="2000" smtClean="0">
                <a:latin typeface="Helvetica" pitchFamily="34" charset="0"/>
              </a:rPr>
              <a:t>| Q=1] </a:t>
            </a:r>
            <a:r>
              <a:rPr lang="en-GB" altLang="en-US" sz="2000" smtClean="0">
                <a:latin typeface="Helvetica" pitchFamily="34" charset="0"/>
                <a:cs typeface="Arial" charset="0"/>
              </a:rPr>
              <a:t>≠ </a:t>
            </a:r>
            <a:r>
              <a:rPr lang="en-GB" altLang="en-US" sz="2000" smtClean="0">
                <a:latin typeface="Helvetica" pitchFamily="34" charset="0"/>
              </a:rPr>
              <a:t>E[Y</a:t>
            </a:r>
            <a:r>
              <a:rPr lang="en-GB" altLang="en-US" sz="2000" baseline="30000" smtClean="0">
                <a:latin typeface="Helvetica" pitchFamily="34" charset="0"/>
              </a:rPr>
              <a:t>e=1</a:t>
            </a:r>
            <a:r>
              <a:rPr lang="en-GB" altLang="en-US" sz="2000" smtClean="0">
                <a:latin typeface="Helvetica" pitchFamily="34" charset="0"/>
              </a:rPr>
              <a:t>| Q=0] / E[Y</a:t>
            </a:r>
            <a:r>
              <a:rPr lang="en-GB" altLang="en-US" sz="2000" baseline="30000" smtClean="0">
                <a:latin typeface="Helvetica" pitchFamily="34" charset="0"/>
              </a:rPr>
              <a:t>e=0</a:t>
            </a:r>
            <a:r>
              <a:rPr lang="en-GB" altLang="en-US" sz="2000" smtClean="0">
                <a:latin typeface="Helvetica" pitchFamily="34" charset="0"/>
              </a:rPr>
              <a:t>| Q=0])</a:t>
            </a:r>
          </a:p>
          <a:p>
            <a:pPr eaLnBrk="1" hangingPunct="1"/>
            <a:endParaRPr lang="en-GB" altLang="en-US" sz="2000" smtClean="0">
              <a:latin typeface="Helvetica" pitchFamily="34" charset="0"/>
            </a:endParaRPr>
          </a:p>
          <a:p>
            <a:pPr eaLnBrk="1" hangingPunct="1"/>
            <a:endParaRPr lang="en-GB" altLang="en-US" sz="2000" smtClean="0">
              <a:latin typeface="Helvetica" pitchFamily="34" charset="0"/>
            </a:endParaRPr>
          </a:p>
        </p:txBody>
      </p:sp>
      <p:sp>
        <p:nvSpPr>
          <p:cNvPr id="21508" name="Text Box 4"/>
          <p:cNvSpPr txBox="1">
            <a:spLocks noChangeArrowheads="1"/>
          </p:cNvSpPr>
          <p:nvPr/>
        </p:nvSpPr>
        <p:spPr bwMode="auto">
          <a:xfrm>
            <a:off x="4140200" y="6381750"/>
            <a:ext cx="4859338" cy="366713"/>
          </a:xfrm>
          <a:prstGeom prst="rect">
            <a:avLst/>
          </a:prstGeom>
          <a:noFill/>
          <a:ln w="9525">
            <a:noFill/>
            <a:miter lim="800000"/>
            <a:headEnd/>
            <a:tailEnd/>
          </a:ln>
        </p:spPr>
        <p:txBody>
          <a:bodyPr>
            <a:spAutoFit/>
          </a:bodyPr>
          <a:lstStyle/>
          <a:p>
            <a:pPr>
              <a:spcBef>
                <a:spcPct val="50000"/>
              </a:spcBef>
            </a:pPr>
            <a:r>
              <a:rPr lang="en-GB" altLang="en-US" sz="1800"/>
              <a:t>Vanderweele. Epidemiology 2009:20:863-71</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81000" y="44450"/>
            <a:ext cx="8534400" cy="833438"/>
          </a:xfrm>
        </p:spPr>
        <p:txBody>
          <a:bodyPr/>
          <a:lstStyle/>
          <a:p>
            <a:pPr eaLnBrk="1" hangingPunct="1"/>
            <a:r>
              <a:rPr lang="en-GB" altLang="en-US" sz="3200" b="1" smtClean="0"/>
              <a:t>Interaction in the counterfactual framework</a:t>
            </a:r>
          </a:p>
        </p:txBody>
      </p:sp>
      <p:sp>
        <p:nvSpPr>
          <p:cNvPr id="22531" name="Rectangle 3"/>
          <p:cNvSpPr>
            <a:spLocks noGrp="1" noChangeArrowheads="1"/>
          </p:cNvSpPr>
          <p:nvPr>
            <p:ph type="body" idx="1"/>
          </p:nvPr>
        </p:nvSpPr>
        <p:spPr>
          <a:xfrm>
            <a:off x="468313" y="1052513"/>
            <a:ext cx="8220075" cy="4648200"/>
          </a:xfrm>
        </p:spPr>
        <p:txBody>
          <a:bodyPr/>
          <a:lstStyle/>
          <a:p>
            <a:pPr eaLnBrk="1" hangingPunct="1">
              <a:buFont typeface="Wingdings" pitchFamily="2" charset="2"/>
              <a:buNone/>
            </a:pPr>
            <a:r>
              <a:rPr lang="en-GB" altLang="en-US" sz="2400" smtClean="0">
                <a:latin typeface="Helvetica" pitchFamily="34" charset="0"/>
              </a:rPr>
              <a:t>If the exposure E has two levels and the exposure Q has two levels, there is interaction if:</a:t>
            </a:r>
          </a:p>
          <a:p>
            <a:pPr algn="ctr" eaLnBrk="1" hangingPunct="1">
              <a:buFont typeface="Wingdings" pitchFamily="2" charset="2"/>
              <a:buNone/>
            </a:pPr>
            <a:r>
              <a:rPr lang="en-GB" altLang="en-US" sz="2400" smtClean="0">
                <a:solidFill>
                  <a:srgbClr val="000099"/>
                </a:solidFill>
                <a:latin typeface="Helvetica" pitchFamily="34" charset="0"/>
              </a:rPr>
              <a:t>E[Y</a:t>
            </a:r>
            <a:r>
              <a:rPr lang="en-GB" altLang="en-US" sz="2400" baseline="30000" smtClean="0">
                <a:solidFill>
                  <a:srgbClr val="000099"/>
                </a:solidFill>
                <a:latin typeface="Helvetica" pitchFamily="34" charset="0"/>
              </a:rPr>
              <a:t>e=1,q=1</a:t>
            </a:r>
            <a:r>
              <a:rPr lang="en-GB" altLang="en-US" sz="2400" smtClean="0">
                <a:solidFill>
                  <a:srgbClr val="000099"/>
                </a:solidFill>
                <a:latin typeface="Helvetica" pitchFamily="34" charset="0"/>
              </a:rPr>
              <a:t>] - E[Y</a:t>
            </a:r>
            <a:r>
              <a:rPr lang="en-GB" altLang="en-US" sz="2400" baseline="30000" smtClean="0">
                <a:solidFill>
                  <a:srgbClr val="000099"/>
                </a:solidFill>
                <a:latin typeface="Helvetica" pitchFamily="34" charset="0"/>
              </a:rPr>
              <a:t>e=0,q=1</a:t>
            </a:r>
            <a:r>
              <a:rPr lang="en-GB" altLang="en-US" sz="2400" smtClean="0">
                <a:solidFill>
                  <a:srgbClr val="000099"/>
                </a:solidFill>
                <a:latin typeface="Helvetica" pitchFamily="34" charset="0"/>
              </a:rPr>
              <a:t>] </a:t>
            </a:r>
            <a:r>
              <a:rPr lang="en-GB" altLang="en-US" sz="2400" smtClean="0">
                <a:solidFill>
                  <a:srgbClr val="000099"/>
                </a:solidFill>
                <a:latin typeface="Helvetica" pitchFamily="34" charset="0"/>
                <a:cs typeface="Arial" charset="0"/>
              </a:rPr>
              <a:t>≠ </a:t>
            </a:r>
            <a:r>
              <a:rPr lang="en-GB" altLang="en-US" sz="2400" smtClean="0">
                <a:solidFill>
                  <a:srgbClr val="000099"/>
                </a:solidFill>
                <a:latin typeface="Helvetica" pitchFamily="34" charset="0"/>
              </a:rPr>
              <a:t>E[Y</a:t>
            </a:r>
            <a:r>
              <a:rPr lang="en-GB" altLang="en-US" sz="2400" baseline="30000" smtClean="0">
                <a:solidFill>
                  <a:srgbClr val="000099"/>
                </a:solidFill>
                <a:latin typeface="Helvetica" pitchFamily="34" charset="0"/>
              </a:rPr>
              <a:t>e=1,q=0</a:t>
            </a:r>
            <a:r>
              <a:rPr lang="en-GB" altLang="en-US" sz="2400" smtClean="0">
                <a:solidFill>
                  <a:srgbClr val="000099"/>
                </a:solidFill>
                <a:latin typeface="Helvetica" pitchFamily="34" charset="0"/>
              </a:rPr>
              <a:t>] - E[Y</a:t>
            </a:r>
            <a:r>
              <a:rPr lang="en-GB" altLang="en-US" sz="2400" baseline="30000" smtClean="0">
                <a:solidFill>
                  <a:srgbClr val="000099"/>
                </a:solidFill>
                <a:latin typeface="Helvetica" pitchFamily="34" charset="0"/>
              </a:rPr>
              <a:t>e=0,q=0</a:t>
            </a:r>
            <a:r>
              <a:rPr lang="en-GB" altLang="en-US" sz="2400" smtClean="0">
                <a:solidFill>
                  <a:srgbClr val="000099"/>
                </a:solidFill>
                <a:latin typeface="Helvetica" pitchFamily="34" charset="0"/>
              </a:rPr>
              <a:t>]</a:t>
            </a:r>
          </a:p>
          <a:p>
            <a:pPr eaLnBrk="1" hangingPunct="1">
              <a:buFont typeface="Wingdings" pitchFamily="2" charset="2"/>
              <a:buNone/>
            </a:pPr>
            <a:endParaRPr lang="en-GB" altLang="en-US" sz="2400" smtClean="0">
              <a:solidFill>
                <a:srgbClr val="000099"/>
              </a:solidFill>
              <a:latin typeface="Helvetica" pitchFamily="34" charset="0"/>
            </a:endParaRPr>
          </a:p>
          <a:p>
            <a:pPr eaLnBrk="1" hangingPunct="1">
              <a:buFont typeface="Wingdings" pitchFamily="2" charset="2"/>
              <a:buNone/>
            </a:pPr>
            <a:r>
              <a:rPr lang="en-GB" altLang="en-US" sz="2400" smtClean="0">
                <a:latin typeface="Helvetica" pitchFamily="34" charset="0"/>
              </a:rPr>
              <a:t>“contrast between the counterfactual outcomes under both exposures and under 1 of the two exposures differ from the contrast between the counterfactual outcomes under the other exposure and under no exposures”</a:t>
            </a:r>
          </a:p>
          <a:p>
            <a:pPr eaLnBrk="1" hangingPunct="1">
              <a:buFont typeface="Wingdings" pitchFamily="2" charset="2"/>
              <a:buNone/>
            </a:pPr>
            <a:endParaRPr lang="en-GB" altLang="en-US" sz="2400" smtClean="0">
              <a:latin typeface="Helvetica" pitchFamily="34" charset="0"/>
            </a:endParaRPr>
          </a:p>
          <a:p>
            <a:pPr eaLnBrk="1" hangingPunct="1"/>
            <a:r>
              <a:rPr lang="en-GB" altLang="en-US" sz="2400" smtClean="0">
                <a:latin typeface="Helvetica" pitchFamily="34" charset="0"/>
              </a:rPr>
              <a:t>The counterfactual outcomes are defined considering both E and Q</a:t>
            </a:r>
          </a:p>
          <a:p>
            <a:pPr eaLnBrk="1" hangingPunct="1"/>
            <a:r>
              <a:rPr lang="en-GB" altLang="en-US" sz="2400" smtClean="0">
                <a:latin typeface="Helvetica" pitchFamily="34" charset="0"/>
              </a:rPr>
              <a:t>The contrast can be derived on an additive or a multiplicative scale, etc: </a:t>
            </a:r>
            <a:r>
              <a:rPr lang="en-GB" altLang="en-US" sz="2000" smtClean="0">
                <a:latin typeface="Helvetica" pitchFamily="34" charset="0"/>
              </a:rPr>
              <a:t>E[Y</a:t>
            </a:r>
            <a:r>
              <a:rPr lang="en-GB" altLang="en-US" sz="2000" baseline="30000" smtClean="0">
                <a:latin typeface="Helvetica" pitchFamily="34" charset="0"/>
              </a:rPr>
              <a:t>e=1,q=1</a:t>
            </a:r>
            <a:r>
              <a:rPr lang="en-GB" altLang="en-US" sz="2000" smtClean="0">
                <a:latin typeface="Helvetica" pitchFamily="34" charset="0"/>
              </a:rPr>
              <a:t>] / E[Y</a:t>
            </a:r>
            <a:r>
              <a:rPr lang="en-GB" altLang="en-US" sz="2000" baseline="30000" smtClean="0">
                <a:latin typeface="Helvetica" pitchFamily="34" charset="0"/>
              </a:rPr>
              <a:t>e=0,q=1</a:t>
            </a:r>
            <a:r>
              <a:rPr lang="en-GB" altLang="en-US" sz="2000" smtClean="0">
                <a:latin typeface="Helvetica" pitchFamily="34" charset="0"/>
              </a:rPr>
              <a:t>] </a:t>
            </a:r>
            <a:r>
              <a:rPr lang="en-GB" altLang="en-US" sz="2000" smtClean="0">
                <a:latin typeface="Helvetica" pitchFamily="34" charset="0"/>
                <a:cs typeface="Arial" charset="0"/>
              </a:rPr>
              <a:t>≠ </a:t>
            </a:r>
            <a:r>
              <a:rPr lang="en-GB" altLang="en-US" sz="2000" smtClean="0">
                <a:latin typeface="Helvetica" pitchFamily="34" charset="0"/>
              </a:rPr>
              <a:t>E[Y</a:t>
            </a:r>
            <a:r>
              <a:rPr lang="en-GB" altLang="en-US" sz="2000" baseline="30000" smtClean="0">
                <a:latin typeface="Helvetica" pitchFamily="34" charset="0"/>
              </a:rPr>
              <a:t>e=1,q=0</a:t>
            </a:r>
            <a:r>
              <a:rPr lang="en-GB" altLang="en-US" sz="2000" smtClean="0">
                <a:latin typeface="Helvetica" pitchFamily="34" charset="0"/>
              </a:rPr>
              <a:t>] / E[Y</a:t>
            </a:r>
            <a:r>
              <a:rPr lang="en-GB" altLang="en-US" sz="2000" baseline="30000" smtClean="0">
                <a:latin typeface="Helvetica" pitchFamily="34" charset="0"/>
              </a:rPr>
              <a:t>e=0,q=0</a:t>
            </a:r>
            <a:r>
              <a:rPr lang="en-GB" altLang="en-US" sz="2000" smtClean="0">
                <a:latin typeface="Helvetica" pitchFamily="34" charset="0"/>
              </a:rPr>
              <a: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GB" altLang="en-US" sz="3200" b="1" smtClean="0"/>
              <a:t>Interaction with no eff modification (and viceversa)</a:t>
            </a:r>
          </a:p>
        </p:txBody>
      </p:sp>
      <p:sp>
        <p:nvSpPr>
          <p:cNvPr id="23555" name="Text Box 4"/>
          <p:cNvSpPr txBox="1">
            <a:spLocks noChangeArrowheads="1"/>
          </p:cNvSpPr>
          <p:nvPr/>
        </p:nvSpPr>
        <p:spPr bwMode="auto">
          <a:xfrm>
            <a:off x="827088" y="1963738"/>
            <a:ext cx="647700" cy="457200"/>
          </a:xfrm>
          <a:prstGeom prst="rect">
            <a:avLst/>
          </a:prstGeom>
          <a:noFill/>
          <a:ln w="9525">
            <a:noFill/>
            <a:miter lim="800000"/>
            <a:headEnd/>
            <a:tailEnd/>
          </a:ln>
        </p:spPr>
        <p:txBody>
          <a:bodyPr>
            <a:spAutoFit/>
          </a:bodyPr>
          <a:lstStyle/>
          <a:p>
            <a:pPr>
              <a:spcBef>
                <a:spcPct val="50000"/>
              </a:spcBef>
            </a:pPr>
            <a:r>
              <a:rPr lang="en-GB" altLang="en-US"/>
              <a:t>E</a:t>
            </a:r>
          </a:p>
        </p:txBody>
      </p:sp>
      <p:sp>
        <p:nvSpPr>
          <p:cNvPr id="23556" name="Text Box 5"/>
          <p:cNvSpPr txBox="1">
            <a:spLocks noChangeArrowheads="1"/>
          </p:cNvSpPr>
          <p:nvPr/>
        </p:nvSpPr>
        <p:spPr bwMode="auto">
          <a:xfrm>
            <a:off x="827088" y="2827338"/>
            <a:ext cx="647700" cy="457200"/>
          </a:xfrm>
          <a:prstGeom prst="rect">
            <a:avLst/>
          </a:prstGeom>
          <a:noFill/>
          <a:ln w="9525">
            <a:noFill/>
            <a:miter lim="800000"/>
            <a:headEnd/>
            <a:tailEnd/>
          </a:ln>
        </p:spPr>
        <p:txBody>
          <a:bodyPr>
            <a:spAutoFit/>
          </a:bodyPr>
          <a:lstStyle/>
          <a:p>
            <a:pPr>
              <a:spcBef>
                <a:spcPct val="50000"/>
              </a:spcBef>
            </a:pPr>
            <a:r>
              <a:rPr lang="en-GB" altLang="en-US"/>
              <a:t>E</a:t>
            </a:r>
            <a:r>
              <a:rPr lang="en-GB" altLang="en-US" baseline="-25000"/>
              <a:t>u</a:t>
            </a:r>
          </a:p>
        </p:txBody>
      </p:sp>
      <p:sp>
        <p:nvSpPr>
          <p:cNvPr id="23557" name="Line 6"/>
          <p:cNvSpPr>
            <a:spLocks noChangeShapeType="1"/>
          </p:cNvSpPr>
          <p:nvPr/>
        </p:nvSpPr>
        <p:spPr bwMode="auto">
          <a:xfrm>
            <a:off x="1330325" y="2179638"/>
            <a:ext cx="647700" cy="0"/>
          </a:xfrm>
          <a:prstGeom prst="line">
            <a:avLst/>
          </a:prstGeom>
          <a:noFill/>
          <a:ln w="9525">
            <a:solidFill>
              <a:schemeClr val="tx1"/>
            </a:solidFill>
            <a:miter lim="800000"/>
            <a:headEnd/>
            <a:tailEnd type="triangle" w="med" len="med"/>
          </a:ln>
        </p:spPr>
        <p:txBody>
          <a:bodyPr wrap="none"/>
          <a:lstStyle/>
          <a:p>
            <a:endParaRPr lang="it-IT"/>
          </a:p>
        </p:txBody>
      </p:sp>
      <p:sp>
        <p:nvSpPr>
          <p:cNvPr id="23558" name="Text Box 7"/>
          <p:cNvSpPr txBox="1">
            <a:spLocks noChangeArrowheads="1"/>
          </p:cNvSpPr>
          <p:nvPr/>
        </p:nvSpPr>
        <p:spPr bwMode="auto">
          <a:xfrm>
            <a:off x="2122488" y="1963738"/>
            <a:ext cx="647700" cy="457200"/>
          </a:xfrm>
          <a:prstGeom prst="rect">
            <a:avLst/>
          </a:prstGeom>
          <a:noFill/>
          <a:ln w="9525">
            <a:noFill/>
            <a:miter lim="800000"/>
            <a:headEnd/>
            <a:tailEnd/>
          </a:ln>
        </p:spPr>
        <p:txBody>
          <a:bodyPr>
            <a:spAutoFit/>
          </a:bodyPr>
          <a:lstStyle/>
          <a:p>
            <a:pPr>
              <a:spcBef>
                <a:spcPct val="50000"/>
              </a:spcBef>
            </a:pPr>
            <a:r>
              <a:rPr lang="en-GB" altLang="en-US"/>
              <a:t>D</a:t>
            </a:r>
          </a:p>
        </p:txBody>
      </p:sp>
      <p:sp>
        <p:nvSpPr>
          <p:cNvPr id="23559" name="Line 8"/>
          <p:cNvSpPr>
            <a:spLocks noChangeShapeType="1"/>
          </p:cNvSpPr>
          <p:nvPr/>
        </p:nvSpPr>
        <p:spPr bwMode="auto">
          <a:xfrm flipV="1">
            <a:off x="1330325" y="2466975"/>
            <a:ext cx="720725" cy="504825"/>
          </a:xfrm>
          <a:prstGeom prst="line">
            <a:avLst/>
          </a:prstGeom>
          <a:noFill/>
          <a:ln w="9525">
            <a:solidFill>
              <a:schemeClr val="tx1"/>
            </a:solidFill>
            <a:miter lim="800000"/>
            <a:headEnd/>
            <a:tailEnd type="triangle" w="med" len="med"/>
          </a:ln>
        </p:spPr>
        <p:txBody>
          <a:bodyPr wrap="none"/>
          <a:lstStyle/>
          <a:p>
            <a:endParaRPr lang="it-IT"/>
          </a:p>
        </p:txBody>
      </p:sp>
      <p:sp>
        <p:nvSpPr>
          <p:cNvPr id="23560" name="Line 9"/>
          <p:cNvSpPr>
            <a:spLocks noChangeShapeType="1"/>
          </p:cNvSpPr>
          <p:nvPr/>
        </p:nvSpPr>
        <p:spPr bwMode="auto">
          <a:xfrm>
            <a:off x="1330325" y="3116263"/>
            <a:ext cx="720725" cy="0"/>
          </a:xfrm>
          <a:prstGeom prst="line">
            <a:avLst/>
          </a:prstGeom>
          <a:noFill/>
          <a:ln w="9525">
            <a:solidFill>
              <a:schemeClr val="tx1"/>
            </a:solidFill>
            <a:miter lim="800000"/>
            <a:headEnd/>
            <a:tailEnd type="triangle" w="med" len="med"/>
          </a:ln>
        </p:spPr>
        <p:txBody>
          <a:bodyPr wrap="none"/>
          <a:lstStyle/>
          <a:p>
            <a:endParaRPr lang="it-IT"/>
          </a:p>
        </p:txBody>
      </p:sp>
      <p:sp>
        <p:nvSpPr>
          <p:cNvPr id="23561" name="Text Box 10"/>
          <p:cNvSpPr txBox="1">
            <a:spLocks noChangeArrowheads="1"/>
          </p:cNvSpPr>
          <p:nvPr/>
        </p:nvSpPr>
        <p:spPr bwMode="auto">
          <a:xfrm>
            <a:off x="2195513" y="2827338"/>
            <a:ext cx="647700" cy="457200"/>
          </a:xfrm>
          <a:prstGeom prst="rect">
            <a:avLst/>
          </a:prstGeom>
          <a:noFill/>
          <a:ln w="9525">
            <a:noFill/>
            <a:miter lim="800000"/>
            <a:headEnd/>
            <a:tailEnd/>
          </a:ln>
        </p:spPr>
        <p:txBody>
          <a:bodyPr>
            <a:spAutoFit/>
          </a:bodyPr>
          <a:lstStyle/>
          <a:p>
            <a:pPr>
              <a:spcBef>
                <a:spcPct val="50000"/>
              </a:spcBef>
            </a:pPr>
            <a:r>
              <a:rPr lang="en-GB" altLang="en-US"/>
              <a:t>Q</a:t>
            </a:r>
          </a:p>
        </p:txBody>
      </p:sp>
      <p:sp>
        <p:nvSpPr>
          <p:cNvPr id="23562" name="Text Box 11"/>
          <p:cNvSpPr txBox="1">
            <a:spLocks noChangeArrowheads="1"/>
          </p:cNvSpPr>
          <p:nvPr/>
        </p:nvSpPr>
        <p:spPr bwMode="auto">
          <a:xfrm>
            <a:off x="0" y="6237288"/>
            <a:ext cx="9144000" cy="641350"/>
          </a:xfrm>
          <a:prstGeom prst="rect">
            <a:avLst/>
          </a:prstGeom>
          <a:noFill/>
          <a:ln w="9525">
            <a:noFill/>
            <a:miter lim="800000"/>
            <a:headEnd/>
            <a:tailEnd/>
          </a:ln>
        </p:spPr>
        <p:txBody>
          <a:bodyPr>
            <a:spAutoFit/>
          </a:bodyPr>
          <a:lstStyle/>
          <a:p>
            <a:pPr>
              <a:spcBef>
                <a:spcPct val="50000"/>
              </a:spcBef>
            </a:pPr>
            <a:r>
              <a:rPr lang="en-GB" altLang="en-US" sz="1800"/>
              <a:t>Vanderweele. Epidemiology 2009:20:863-71; Vanderweele et al. Epidemiology 2007;18:561-8</a:t>
            </a:r>
          </a:p>
        </p:txBody>
      </p:sp>
      <p:sp>
        <p:nvSpPr>
          <p:cNvPr id="23563" name="Text Box 12"/>
          <p:cNvSpPr txBox="1">
            <a:spLocks noChangeArrowheads="1"/>
          </p:cNvSpPr>
          <p:nvPr/>
        </p:nvSpPr>
        <p:spPr bwMode="auto">
          <a:xfrm>
            <a:off x="3130550" y="1963738"/>
            <a:ext cx="5545138" cy="1187450"/>
          </a:xfrm>
          <a:prstGeom prst="rect">
            <a:avLst/>
          </a:prstGeom>
          <a:noFill/>
          <a:ln w="9525">
            <a:noFill/>
            <a:miter lim="800000"/>
            <a:headEnd/>
            <a:tailEnd/>
          </a:ln>
        </p:spPr>
        <p:txBody>
          <a:bodyPr>
            <a:spAutoFit/>
          </a:bodyPr>
          <a:lstStyle/>
          <a:p>
            <a:pPr>
              <a:spcBef>
                <a:spcPct val="50000"/>
              </a:spcBef>
            </a:pPr>
            <a:r>
              <a:rPr lang="en-GB" altLang="en-US"/>
              <a:t>Q is a proxy of a cause of D. It is an effect modifier but intervention on Q would not be effective</a:t>
            </a:r>
          </a:p>
        </p:txBody>
      </p:sp>
      <p:sp>
        <p:nvSpPr>
          <p:cNvPr id="23564" name="Text Box 24"/>
          <p:cNvSpPr txBox="1">
            <a:spLocks noChangeArrowheads="1"/>
          </p:cNvSpPr>
          <p:nvPr/>
        </p:nvSpPr>
        <p:spPr bwMode="auto">
          <a:xfrm>
            <a:off x="684213" y="4030663"/>
            <a:ext cx="647700" cy="457200"/>
          </a:xfrm>
          <a:prstGeom prst="rect">
            <a:avLst/>
          </a:prstGeom>
          <a:noFill/>
          <a:ln w="9525">
            <a:noFill/>
            <a:miter lim="800000"/>
            <a:headEnd/>
            <a:tailEnd/>
          </a:ln>
        </p:spPr>
        <p:txBody>
          <a:bodyPr>
            <a:spAutoFit/>
          </a:bodyPr>
          <a:lstStyle/>
          <a:p>
            <a:pPr>
              <a:spcBef>
                <a:spcPct val="50000"/>
              </a:spcBef>
            </a:pPr>
            <a:r>
              <a:rPr lang="en-GB" altLang="en-US"/>
              <a:t>E</a:t>
            </a:r>
          </a:p>
        </p:txBody>
      </p:sp>
      <p:sp>
        <p:nvSpPr>
          <p:cNvPr id="23565" name="Text Box 25"/>
          <p:cNvSpPr txBox="1">
            <a:spLocks noChangeArrowheads="1"/>
          </p:cNvSpPr>
          <p:nvPr/>
        </p:nvSpPr>
        <p:spPr bwMode="auto">
          <a:xfrm>
            <a:off x="323850" y="5229225"/>
            <a:ext cx="647700" cy="457200"/>
          </a:xfrm>
          <a:prstGeom prst="rect">
            <a:avLst/>
          </a:prstGeom>
          <a:noFill/>
          <a:ln w="9525">
            <a:noFill/>
            <a:miter lim="800000"/>
            <a:headEnd/>
            <a:tailEnd/>
          </a:ln>
        </p:spPr>
        <p:txBody>
          <a:bodyPr>
            <a:spAutoFit/>
          </a:bodyPr>
          <a:lstStyle/>
          <a:p>
            <a:pPr>
              <a:spcBef>
                <a:spcPct val="50000"/>
              </a:spcBef>
            </a:pPr>
            <a:r>
              <a:rPr lang="en-GB" altLang="en-US"/>
              <a:t>C</a:t>
            </a:r>
            <a:endParaRPr lang="en-GB" altLang="en-US" baseline="-25000"/>
          </a:p>
        </p:txBody>
      </p:sp>
      <p:sp>
        <p:nvSpPr>
          <p:cNvPr id="23566" name="Line 26"/>
          <p:cNvSpPr>
            <a:spLocks noChangeShapeType="1"/>
          </p:cNvSpPr>
          <p:nvPr/>
        </p:nvSpPr>
        <p:spPr bwMode="auto">
          <a:xfrm>
            <a:off x="1187450" y="4246563"/>
            <a:ext cx="647700" cy="0"/>
          </a:xfrm>
          <a:prstGeom prst="line">
            <a:avLst/>
          </a:prstGeom>
          <a:noFill/>
          <a:ln w="9525">
            <a:solidFill>
              <a:schemeClr val="tx1"/>
            </a:solidFill>
            <a:miter lim="800000"/>
            <a:headEnd/>
            <a:tailEnd type="triangle" w="med" len="med"/>
          </a:ln>
        </p:spPr>
        <p:txBody>
          <a:bodyPr wrap="none"/>
          <a:lstStyle/>
          <a:p>
            <a:endParaRPr lang="it-IT"/>
          </a:p>
        </p:txBody>
      </p:sp>
      <p:sp>
        <p:nvSpPr>
          <p:cNvPr id="23567" name="Text Box 27"/>
          <p:cNvSpPr txBox="1">
            <a:spLocks noChangeArrowheads="1"/>
          </p:cNvSpPr>
          <p:nvPr/>
        </p:nvSpPr>
        <p:spPr bwMode="auto">
          <a:xfrm>
            <a:off x="1979613" y="4030663"/>
            <a:ext cx="647700" cy="457200"/>
          </a:xfrm>
          <a:prstGeom prst="rect">
            <a:avLst/>
          </a:prstGeom>
          <a:noFill/>
          <a:ln w="9525">
            <a:noFill/>
            <a:miter lim="800000"/>
            <a:headEnd/>
            <a:tailEnd/>
          </a:ln>
        </p:spPr>
        <p:txBody>
          <a:bodyPr>
            <a:spAutoFit/>
          </a:bodyPr>
          <a:lstStyle/>
          <a:p>
            <a:pPr>
              <a:spcBef>
                <a:spcPct val="50000"/>
              </a:spcBef>
            </a:pPr>
            <a:r>
              <a:rPr lang="en-GB" altLang="en-US"/>
              <a:t>D</a:t>
            </a:r>
          </a:p>
        </p:txBody>
      </p:sp>
      <p:sp>
        <p:nvSpPr>
          <p:cNvPr id="23568" name="Line 28"/>
          <p:cNvSpPr>
            <a:spLocks noChangeShapeType="1"/>
          </p:cNvSpPr>
          <p:nvPr/>
        </p:nvSpPr>
        <p:spPr bwMode="auto">
          <a:xfrm flipV="1">
            <a:off x="684213" y="4965700"/>
            <a:ext cx="503237" cy="361950"/>
          </a:xfrm>
          <a:prstGeom prst="line">
            <a:avLst/>
          </a:prstGeom>
          <a:noFill/>
          <a:ln w="9525">
            <a:solidFill>
              <a:schemeClr val="tx1"/>
            </a:solidFill>
            <a:miter lim="800000"/>
            <a:headEnd/>
            <a:tailEnd type="triangle" w="med" len="med"/>
          </a:ln>
        </p:spPr>
        <p:txBody>
          <a:bodyPr wrap="none"/>
          <a:lstStyle/>
          <a:p>
            <a:endParaRPr lang="it-IT"/>
          </a:p>
        </p:txBody>
      </p:sp>
      <p:sp>
        <p:nvSpPr>
          <p:cNvPr id="23569" name="Text Box 30"/>
          <p:cNvSpPr txBox="1">
            <a:spLocks noChangeArrowheads="1"/>
          </p:cNvSpPr>
          <p:nvPr/>
        </p:nvSpPr>
        <p:spPr bwMode="auto">
          <a:xfrm>
            <a:off x="1187450" y="4606925"/>
            <a:ext cx="647700" cy="457200"/>
          </a:xfrm>
          <a:prstGeom prst="rect">
            <a:avLst/>
          </a:prstGeom>
          <a:noFill/>
          <a:ln w="9525">
            <a:noFill/>
            <a:miter lim="800000"/>
            <a:headEnd/>
            <a:tailEnd/>
          </a:ln>
        </p:spPr>
        <p:txBody>
          <a:bodyPr>
            <a:spAutoFit/>
          </a:bodyPr>
          <a:lstStyle/>
          <a:p>
            <a:pPr>
              <a:spcBef>
                <a:spcPct val="50000"/>
              </a:spcBef>
            </a:pPr>
            <a:r>
              <a:rPr lang="en-GB" altLang="en-US"/>
              <a:t>Q</a:t>
            </a:r>
          </a:p>
        </p:txBody>
      </p:sp>
      <p:sp>
        <p:nvSpPr>
          <p:cNvPr id="23570" name="Text Box 31"/>
          <p:cNvSpPr txBox="1">
            <a:spLocks noChangeArrowheads="1"/>
          </p:cNvSpPr>
          <p:nvPr/>
        </p:nvSpPr>
        <p:spPr bwMode="auto">
          <a:xfrm>
            <a:off x="2555875" y="3933825"/>
            <a:ext cx="5905500" cy="2225675"/>
          </a:xfrm>
          <a:prstGeom prst="rect">
            <a:avLst/>
          </a:prstGeom>
          <a:noFill/>
          <a:ln w="9525">
            <a:noFill/>
            <a:miter lim="800000"/>
            <a:headEnd/>
            <a:tailEnd/>
          </a:ln>
        </p:spPr>
        <p:txBody>
          <a:bodyPr>
            <a:spAutoFit/>
          </a:bodyPr>
          <a:lstStyle/>
          <a:p>
            <a:pPr>
              <a:spcBef>
                <a:spcPct val="50000"/>
              </a:spcBef>
            </a:pPr>
            <a:r>
              <a:rPr lang="en-GB" altLang="en-US" sz="2000"/>
              <a:t>Assuming interaction between Q and E, Q can be a non-modifier (or the effect modification can be smaller than the interaction) due to the effect of the variable C that cancels the effect of Q (i.e. I could not use Q to identify the subgroup of the populations who is going to benefit most from E but I can still intervene on Q)</a:t>
            </a:r>
          </a:p>
        </p:txBody>
      </p:sp>
      <p:sp>
        <p:nvSpPr>
          <p:cNvPr id="23571" name="Text Box 32"/>
          <p:cNvSpPr txBox="1">
            <a:spLocks noChangeArrowheads="1"/>
          </p:cNvSpPr>
          <p:nvPr/>
        </p:nvSpPr>
        <p:spPr bwMode="auto">
          <a:xfrm>
            <a:off x="1547813" y="1387475"/>
            <a:ext cx="6192837" cy="457200"/>
          </a:xfrm>
          <a:prstGeom prst="rect">
            <a:avLst/>
          </a:prstGeom>
          <a:noFill/>
          <a:ln w="9525">
            <a:noFill/>
            <a:miter lim="800000"/>
            <a:headEnd/>
            <a:tailEnd/>
          </a:ln>
        </p:spPr>
        <p:txBody>
          <a:bodyPr>
            <a:spAutoFit/>
          </a:bodyPr>
          <a:lstStyle/>
          <a:p>
            <a:pPr>
              <a:spcBef>
                <a:spcPct val="50000"/>
              </a:spcBef>
            </a:pPr>
            <a:r>
              <a:rPr lang="en-GB" altLang="en-US"/>
              <a:t>Effect modification with no interaction</a:t>
            </a:r>
          </a:p>
        </p:txBody>
      </p:sp>
      <p:sp>
        <p:nvSpPr>
          <p:cNvPr id="23572" name="Text Box 33"/>
          <p:cNvSpPr txBox="1">
            <a:spLocks noChangeArrowheads="1"/>
          </p:cNvSpPr>
          <p:nvPr/>
        </p:nvSpPr>
        <p:spPr bwMode="auto">
          <a:xfrm>
            <a:off x="1692275" y="3429000"/>
            <a:ext cx="6192838" cy="457200"/>
          </a:xfrm>
          <a:prstGeom prst="rect">
            <a:avLst/>
          </a:prstGeom>
          <a:noFill/>
          <a:ln w="9525">
            <a:noFill/>
            <a:miter lim="800000"/>
            <a:headEnd/>
            <a:tailEnd/>
          </a:ln>
        </p:spPr>
        <p:txBody>
          <a:bodyPr>
            <a:spAutoFit/>
          </a:bodyPr>
          <a:lstStyle/>
          <a:p>
            <a:pPr>
              <a:spcBef>
                <a:spcPct val="50000"/>
              </a:spcBef>
            </a:pPr>
            <a:r>
              <a:rPr lang="en-GB" altLang="en-US"/>
              <a:t>Interaction with no effect modification</a:t>
            </a:r>
          </a:p>
        </p:txBody>
      </p:sp>
      <p:sp>
        <p:nvSpPr>
          <p:cNvPr id="23573" name="Line 34"/>
          <p:cNvSpPr>
            <a:spLocks noChangeShapeType="1"/>
          </p:cNvSpPr>
          <p:nvPr/>
        </p:nvSpPr>
        <p:spPr bwMode="auto">
          <a:xfrm flipV="1">
            <a:off x="1619250" y="4389438"/>
            <a:ext cx="360363" cy="288925"/>
          </a:xfrm>
          <a:prstGeom prst="line">
            <a:avLst/>
          </a:prstGeom>
          <a:noFill/>
          <a:ln w="9525">
            <a:solidFill>
              <a:schemeClr val="tx1"/>
            </a:solidFill>
            <a:miter lim="800000"/>
            <a:headEnd/>
            <a:tailEnd type="triangle" w="med" len="med"/>
          </a:ln>
        </p:spPr>
        <p:txBody>
          <a:bodyPr wrap="none"/>
          <a:lstStyle/>
          <a:p>
            <a:endParaRPr lang="it-IT"/>
          </a:p>
        </p:txBody>
      </p:sp>
      <p:sp>
        <p:nvSpPr>
          <p:cNvPr id="23574" name="Freeform 35"/>
          <p:cNvSpPr>
            <a:spLocks/>
          </p:cNvSpPr>
          <p:nvPr/>
        </p:nvSpPr>
        <p:spPr bwMode="auto">
          <a:xfrm>
            <a:off x="827088" y="4508500"/>
            <a:ext cx="1368425" cy="1008063"/>
          </a:xfrm>
          <a:custGeom>
            <a:avLst/>
            <a:gdLst>
              <a:gd name="T0" fmla="*/ 0 w 862"/>
              <a:gd name="T1" fmla="*/ 2147483647 h 635"/>
              <a:gd name="T2" fmla="*/ 2147483647 w 862"/>
              <a:gd name="T3" fmla="*/ 2147483647 h 635"/>
              <a:gd name="T4" fmla="*/ 2147483647 w 862"/>
              <a:gd name="T5" fmla="*/ 0 h 635"/>
              <a:gd name="T6" fmla="*/ 0 60000 65536"/>
              <a:gd name="T7" fmla="*/ 0 60000 65536"/>
              <a:gd name="T8" fmla="*/ 0 60000 65536"/>
              <a:gd name="T9" fmla="*/ 0 w 862"/>
              <a:gd name="T10" fmla="*/ 0 h 635"/>
              <a:gd name="T11" fmla="*/ 862 w 862"/>
              <a:gd name="T12" fmla="*/ 635 h 635"/>
            </a:gdLst>
            <a:ahLst/>
            <a:cxnLst>
              <a:cxn ang="T6">
                <a:pos x="T0" y="T1"/>
              </a:cxn>
              <a:cxn ang="T7">
                <a:pos x="T2" y="T3"/>
              </a:cxn>
              <a:cxn ang="T8">
                <a:pos x="T4" y="T5"/>
              </a:cxn>
            </a:cxnLst>
            <a:rect l="T9" t="T10" r="T11" b="T12"/>
            <a:pathLst>
              <a:path w="862" h="635">
                <a:moveTo>
                  <a:pt x="0" y="635"/>
                </a:moveTo>
                <a:cubicBezTo>
                  <a:pt x="268" y="620"/>
                  <a:pt x="537" y="605"/>
                  <a:pt x="681" y="499"/>
                </a:cubicBezTo>
                <a:cubicBezTo>
                  <a:pt x="825" y="393"/>
                  <a:pt x="832" y="83"/>
                  <a:pt x="862" y="0"/>
                </a:cubicBezTo>
              </a:path>
            </a:pathLst>
          </a:custGeom>
          <a:noFill/>
          <a:ln w="9525" cap="flat" cmpd="sng">
            <a:solidFill>
              <a:schemeClr val="tx1"/>
            </a:solidFill>
            <a:prstDash val="solid"/>
            <a:miter lim="800000"/>
            <a:headEnd type="none" w="med" len="med"/>
            <a:tailEnd type="triangle" w="med" len="med"/>
          </a:ln>
        </p:spPr>
        <p:txBody>
          <a:bodyPr wrap="none"/>
          <a:lstStyle/>
          <a:p>
            <a:endParaRPr lang="it-IT"/>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GB" altLang="en-US" smtClean="0"/>
              <a:t>Exchangeability (1) </a:t>
            </a:r>
          </a:p>
        </p:txBody>
      </p:sp>
      <p:sp>
        <p:nvSpPr>
          <p:cNvPr id="24579" name="Rectangle 3"/>
          <p:cNvSpPr>
            <a:spLocks noGrp="1" noChangeArrowheads="1"/>
          </p:cNvSpPr>
          <p:nvPr>
            <p:ph type="body" idx="1"/>
          </p:nvPr>
        </p:nvSpPr>
        <p:spPr>
          <a:xfrm>
            <a:off x="762000" y="1600200"/>
            <a:ext cx="7926388" cy="2044700"/>
          </a:xfrm>
        </p:spPr>
        <p:txBody>
          <a:bodyPr/>
          <a:lstStyle/>
          <a:p>
            <a:pPr eaLnBrk="1" hangingPunct="1"/>
            <a:r>
              <a:rPr lang="en-GB" altLang="en-US" sz="2400" smtClean="0"/>
              <a:t>Since in interaction there are two exposures involved, exchangeability is required for both exposures </a:t>
            </a:r>
          </a:p>
          <a:p>
            <a:pPr eaLnBrk="1" hangingPunct="1"/>
            <a:r>
              <a:rPr lang="en-GB" altLang="en-US" sz="2400" smtClean="0"/>
              <a:t>It is possible that for a particular study exchangeability is met only for effect modification or for interaction</a:t>
            </a:r>
          </a:p>
        </p:txBody>
      </p:sp>
      <p:sp>
        <p:nvSpPr>
          <p:cNvPr id="24580" name="Text Box 4"/>
          <p:cNvSpPr txBox="1">
            <a:spLocks noChangeArrowheads="1"/>
          </p:cNvSpPr>
          <p:nvPr/>
        </p:nvSpPr>
        <p:spPr bwMode="auto">
          <a:xfrm>
            <a:off x="1619250" y="4149725"/>
            <a:ext cx="576263" cy="457200"/>
          </a:xfrm>
          <a:prstGeom prst="rect">
            <a:avLst/>
          </a:prstGeom>
          <a:noFill/>
          <a:ln w="9525">
            <a:noFill/>
            <a:miter lim="800000"/>
            <a:headEnd/>
            <a:tailEnd/>
          </a:ln>
        </p:spPr>
        <p:txBody>
          <a:bodyPr>
            <a:spAutoFit/>
          </a:bodyPr>
          <a:lstStyle/>
          <a:p>
            <a:pPr>
              <a:spcBef>
                <a:spcPct val="50000"/>
              </a:spcBef>
            </a:pPr>
            <a:r>
              <a:rPr lang="en-GB" altLang="en-US"/>
              <a:t>U</a:t>
            </a:r>
          </a:p>
        </p:txBody>
      </p:sp>
      <p:sp>
        <p:nvSpPr>
          <p:cNvPr id="24581" name="Line 5"/>
          <p:cNvSpPr>
            <a:spLocks noChangeShapeType="1"/>
          </p:cNvSpPr>
          <p:nvPr/>
        </p:nvSpPr>
        <p:spPr bwMode="auto">
          <a:xfrm>
            <a:off x="2051050" y="4365625"/>
            <a:ext cx="1152525" cy="0"/>
          </a:xfrm>
          <a:prstGeom prst="line">
            <a:avLst/>
          </a:prstGeom>
          <a:noFill/>
          <a:ln w="9525">
            <a:solidFill>
              <a:schemeClr val="tx1"/>
            </a:solidFill>
            <a:miter lim="800000"/>
            <a:headEnd/>
            <a:tailEnd type="triangle" w="med" len="med"/>
          </a:ln>
        </p:spPr>
        <p:txBody>
          <a:bodyPr wrap="none"/>
          <a:lstStyle/>
          <a:p>
            <a:endParaRPr lang="it-IT"/>
          </a:p>
        </p:txBody>
      </p:sp>
      <p:sp>
        <p:nvSpPr>
          <p:cNvPr id="24582" name="Text Box 6"/>
          <p:cNvSpPr txBox="1">
            <a:spLocks noChangeArrowheads="1"/>
          </p:cNvSpPr>
          <p:nvPr/>
        </p:nvSpPr>
        <p:spPr bwMode="auto">
          <a:xfrm>
            <a:off x="3419475" y="4149725"/>
            <a:ext cx="576263" cy="457200"/>
          </a:xfrm>
          <a:prstGeom prst="rect">
            <a:avLst/>
          </a:prstGeom>
          <a:noFill/>
          <a:ln w="9525">
            <a:noFill/>
            <a:miter lim="800000"/>
            <a:headEnd/>
            <a:tailEnd/>
          </a:ln>
        </p:spPr>
        <p:txBody>
          <a:bodyPr>
            <a:spAutoFit/>
          </a:bodyPr>
          <a:lstStyle/>
          <a:p>
            <a:pPr>
              <a:spcBef>
                <a:spcPct val="50000"/>
              </a:spcBef>
            </a:pPr>
            <a:r>
              <a:rPr lang="en-GB" altLang="en-US"/>
              <a:t>Q</a:t>
            </a:r>
          </a:p>
        </p:txBody>
      </p:sp>
      <p:sp>
        <p:nvSpPr>
          <p:cNvPr id="24583" name="Text Box 7"/>
          <p:cNvSpPr txBox="1">
            <a:spLocks noChangeArrowheads="1"/>
          </p:cNvSpPr>
          <p:nvPr/>
        </p:nvSpPr>
        <p:spPr bwMode="auto">
          <a:xfrm>
            <a:off x="4859338" y="4149725"/>
            <a:ext cx="576262" cy="457200"/>
          </a:xfrm>
          <a:prstGeom prst="rect">
            <a:avLst/>
          </a:prstGeom>
          <a:noFill/>
          <a:ln w="9525">
            <a:noFill/>
            <a:miter lim="800000"/>
            <a:headEnd/>
            <a:tailEnd/>
          </a:ln>
        </p:spPr>
        <p:txBody>
          <a:bodyPr>
            <a:spAutoFit/>
          </a:bodyPr>
          <a:lstStyle/>
          <a:p>
            <a:pPr>
              <a:spcBef>
                <a:spcPct val="50000"/>
              </a:spcBef>
            </a:pPr>
            <a:r>
              <a:rPr lang="en-GB" altLang="en-US"/>
              <a:t>E</a:t>
            </a:r>
          </a:p>
        </p:txBody>
      </p:sp>
      <p:sp>
        <p:nvSpPr>
          <p:cNvPr id="24584" name="Text Box 8"/>
          <p:cNvSpPr txBox="1">
            <a:spLocks noChangeArrowheads="1"/>
          </p:cNvSpPr>
          <p:nvPr/>
        </p:nvSpPr>
        <p:spPr bwMode="auto">
          <a:xfrm>
            <a:off x="6588125" y="4149725"/>
            <a:ext cx="576263" cy="457200"/>
          </a:xfrm>
          <a:prstGeom prst="rect">
            <a:avLst/>
          </a:prstGeom>
          <a:noFill/>
          <a:ln w="9525">
            <a:noFill/>
            <a:miter lim="800000"/>
            <a:headEnd/>
            <a:tailEnd/>
          </a:ln>
        </p:spPr>
        <p:txBody>
          <a:bodyPr>
            <a:spAutoFit/>
          </a:bodyPr>
          <a:lstStyle/>
          <a:p>
            <a:pPr>
              <a:spcBef>
                <a:spcPct val="50000"/>
              </a:spcBef>
            </a:pPr>
            <a:r>
              <a:rPr lang="en-GB" altLang="en-US"/>
              <a:t>D</a:t>
            </a:r>
          </a:p>
        </p:txBody>
      </p:sp>
      <p:sp>
        <p:nvSpPr>
          <p:cNvPr id="24585" name="Line 9"/>
          <p:cNvSpPr>
            <a:spLocks noChangeShapeType="1"/>
          </p:cNvSpPr>
          <p:nvPr/>
        </p:nvSpPr>
        <p:spPr bwMode="auto">
          <a:xfrm>
            <a:off x="3908425" y="4394200"/>
            <a:ext cx="865188" cy="0"/>
          </a:xfrm>
          <a:prstGeom prst="line">
            <a:avLst/>
          </a:prstGeom>
          <a:noFill/>
          <a:ln w="9525">
            <a:solidFill>
              <a:schemeClr val="tx1"/>
            </a:solidFill>
            <a:miter lim="800000"/>
            <a:headEnd/>
            <a:tailEnd type="triangle" w="med" len="med"/>
          </a:ln>
        </p:spPr>
        <p:txBody>
          <a:bodyPr wrap="none"/>
          <a:lstStyle/>
          <a:p>
            <a:endParaRPr lang="it-IT"/>
          </a:p>
        </p:txBody>
      </p:sp>
      <p:sp>
        <p:nvSpPr>
          <p:cNvPr id="24586" name="Line 10"/>
          <p:cNvSpPr>
            <a:spLocks noChangeShapeType="1"/>
          </p:cNvSpPr>
          <p:nvPr/>
        </p:nvSpPr>
        <p:spPr bwMode="auto">
          <a:xfrm>
            <a:off x="5362575" y="4394200"/>
            <a:ext cx="865188" cy="0"/>
          </a:xfrm>
          <a:prstGeom prst="line">
            <a:avLst/>
          </a:prstGeom>
          <a:noFill/>
          <a:ln w="9525">
            <a:solidFill>
              <a:schemeClr val="tx1"/>
            </a:solidFill>
            <a:miter lim="800000"/>
            <a:headEnd/>
            <a:tailEnd type="triangle" w="med" len="med"/>
          </a:ln>
        </p:spPr>
        <p:txBody>
          <a:bodyPr wrap="none"/>
          <a:lstStyle/>
          <a:p>
            <a:endParaRPr lang="it-IT"/>
          </a:p>
        </p:txBody>
      </p:sp>
      <p:sp>
        <p:nvSpPr>
          <p:cNvPr id="24587" name="Freeform 12"/>
          <p:cNvSpPr>
            <a:spLocks/>
          </p:cNvSpPr>
          <p:nvPr/>
        </p:nvSpPr>
        <p:spPr bwMode="auto">
          <a:xfrm>
            <a:off x="3706813" y="4581525"/>
            <a:ext cx="2808287" cy="215900"/>
          </a:xfrm>
          <a:custGeom>
            <a:avLst/>
            <a:gdLst>
              <a:gd name="T0" fmla="*/ 0 w 1769"/>
              <a:gd name="T1" fmla="*/ 0 h 136"/>
              <a:gd name="T2" fmla="*/ 2147483647 w 1769"/>
              <a:gd name="T3" fmla="*/ 2147483647 h 136"/>
              <a:gd name="T4" fmla="*/ 2147483647 w 1769"/>
              <a:gd name="T5" fmla="*/ 0 h 136"/>
              <a:gd name="T6" fmla="*/ 0 60000 65536"/>
              <a:gd name="T7" fmla="*/ 0 60000 65536"/>
              <a:gd name="T8" fmla="*/ 0 60000 65536"/>
              <a:gd name="T9" fmla="*/ 0 w 1769"/>
              <a:gd name="T10" fmla="*/ 0 h 136"/>
              <a:gd name="T11" fmla="*/ 1769 w 1769"/>
              <a:gd name="T12" fmla="*/ 136 h 136"/>
            </a:gdLst>
            <a:ahLst/>
            <a:cxnLst>
              <a:cxn ang="T6">
                <a:pos x="T0" y="T1"/>
              </a:cxn>
              <a:cxn ang="T7">
                <a:pos x="T2" y="T3"/>
              </a:cxn>
              <a:cxn ang="T8">
                <a:pos x="T4" y="T5"/>
              </a:cxn>
            </a:cxnLst>
            <a:rect l="T9" t="T10" r="T11" b="T12"/>
            <a:pathLst>
              <a:path w="1769" h="136">
                <a:moveTo>
                  <a:pt x="0" y="0"/>
                </a:moveTo>
                <a:cubicBezTo>
                  <a:pt x="147" y="68"/>
                  <a:pt x="295" y="136"/>
                  <a:pt x="590" y="136"/>
                </a:cubicBezTo>
                <a:cubicBezTo>
                  <a:pt x="885" y="136"/>
                  <a:pt x="1573" y="23"/>
                  <a:pt x="1769" y="0"/>
                </a:cubicBezTo>
              </a:path>
            </a:pathLst>
          </a:custGeom>
          <a:noFill/>
          <a:ln w="9525" cap="flat" cmpd="sng">
            <a:solidFill>
              <a:schemeClr val="tx1"/>
            </a:solidFill>
            <a:prstDash val="solid"/>
            <a:miter lim="800000"/>
            <a:headEnd type="none" w="med" len="med"/>
            <a:tailEnd type="triangle" w="med" len="med"/>
          </a:ln>
        </p:spPr>
        <p:txBody>
          <a:bodyPr wrap="none"/>
          <a:lstStyle/>
          <a:p>
            <a:endParaRPr lang="it-IT"/>
          </a:p>
        </p:txBody>
      </p:sp>
      <p:sp>
        <p:nvSpPr>
          <p:cNvPr id="24588" name="Freeform 13"/>
          <p:cNvSpPr>
            <a:spLocks/>
          </p:cNvSpPr>
          <p:nvPr/>
        </p:nvSpPr>
        <p:spPr bwMode="auto">
          <a:xfrm>
            <a:off x="1979613" y="3573463"/>
            <a:ext cx="4608512" cy="576262"/>
          </a:xfrm>
          <a:custGeom>
            <a:avLst/>
            <a:gdLst>
              <a:gd name="T0" fmla="*/ 0 w 2903"/>
              <a:gd name="T1" fmla="*/ 2147483647 h 363"/>
              <a:gd name="T2" fmla="*/ 2147483647 w 2903"/>
              <a:gd name="T3" fmla="*/ 0 h 363"/>
              <a:gd name="T4" fmla="*/ 2147483647 w 2903"/>
              <a:gd name="T5" fmla="*/ 2147483647 h 363"/>
              <a:gd name="T6" fmla="*/ 0 60000 65536"/>
              <a:gd name="T7" fmla="*/ 0 60000 65536"/>
              <a:gd name="T8" fmla="*/ 0 60000 65536"/>
              <a:gd name="T9" fmla="*/ 0 w 2903"/>
              <a:gd name="T10" fmla="*/ 0 h 363"/>
              <a:gd name="T11" fmla="*/ 2903 w 2903"/>
              <a:gd name="T12" fmla="*/ 363 h 363"/>
            </a:gdLst>
            <a:ahLst/>
            <a:cxnLst>
              <a:cxn ang="T6">
                <a:pos x="T0" y="T1"/>
              </a:cxn>
              <a:cxn ang="T7">
                <a:pos x="T2" y="T3"/>
              </a:cxn>
              <a:cxn ang="T8">
                <a:pos x="T4" y="T5"/>
              </a:cxn>
            </a:cxnLst>
            <a:rect l="T9" t="T10" r="T11" b="T12"/>
            <a:pathLst>
              <a:path w="2903" h="363">
                <a:moveTo>
                  <a:pt x="0" y="363"/>
                </a:moveTo>
                <a:cubicBezTo>
                  <a:pt x="234" y="181"/>
                  <a:pt x="468" y="0"/>
                  <a:pt x="952" y="0"/>
                </a:cubicBezTo>
                <a:cubicBezTo>
                  <a:pt x="1436" y="0"/>
                  <a:pt x="2578" y="302"/>
                  <a:pt x="2903" y="363"/>
                </a:cubicBezTo>
              </a:path>
            </a:pathLst>
          </a:custGeom>
          <a:noFill/>
          <a:ln w="9525" cap="flat" cmpd="sng">
            <a:solidFill>
              <a:schemeClr val="tx1"/>
            </a:solidFill>
            <a:prstDash val="solid"/>
            <a:miter lim="800000"/>
            <a:headEnd type="none" w="med" len="med"/>
            <a:tailEnd type="triangle" w="med" len="med"/>
          </a:ln>
        </p:spPr>
        <p:txBody>
          <a:bodyPr wrap="none"/>
          <a:lstStyle/>
          <a:p>
            <a:endParaRPr lang="it-IT"/>
          </a:p>
        </p:txBody>
      </p:sp>
      <p:sp>
        <p:nvSpPr>
          <p:cNvPr id="24589" name="Text Box 14"/>
          <p:cNvSpPr txBox="1">
            <a:spLocks noChangeArrowheads="1"/>
          </p:cNvSpPr>
          <p:nvPr/>
        </p:nvSpPr>
        <p:spPr bwMode="auto">
          <a:xfrm>
            <a:off x="611188" y="5157788"/>
            <a:ext cx="8137525" cy="1552575"/>
          </a:xfrm>
          <a:prstGeom prst="rect">
            <a:avLst/>
          </a:prstGeom>
          <a:noFill/>
          <a:ln w="9525">
            <a:noFill/>
            <a:miter lim="800000"/>
            <a:headEnd/>
            <a:tailEnd/>
          </a:ln>
        </p:spPr>
        <p:txBody>
          <a:bodyPr>
            <a:spAutoFit/>
          </a:bodyPr>
          <a:lstStyle/>
          <a:p>
            <a:pPr algn="ctr">
              <a:spcBef>
                <a:spcPct val="50000"/>
              </a:spcBef>
            </a:pPr>
            <a:r>
              <a:rPr lang="en-GB" altLang="en-US"/>
              <a:t>In this example, stratifying on Q (for assessment of effect modification) gives the causal effect of E on D, while analysis of the interaction  between E and Q is confounded by U</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GB" altLang="en-US" smtClean="0"/>
              <a:t>Exchangeability (1)</a:t>
            </a:r>
          </a:p>
        </p:txBody>
      </p:sp>
      <p:pic>
        <p:nvPicPr>
          <p:cNvPr id="25603" name="Picture 4"/>
          <p:cNvPicPr>
            <a:picLocks noChangeAspect="1" noChangeArrowheads="1"/>
          </p:cNvPicPr>
          <p:nvPr/>
        </p:nvPicPr>
        <p:blipFill>
          <a:blip r:embed="rId2" cstate="print"/>
          <a:srcRect/>
          <a:stretch>
            <a:fillRect/>
          </a:stretch>
        </p:blipFill>
        <p:spPr bwMode="auto">
          <a:xfrm>
            <a:off x="684213" y="1770063"/>
            <a:ext cx="6624637" cy="4021137"/>
          </a:xfrm>
          <a:prstGeom prst="rect">
            <a:avLst/>
          </a:prstGeom>
          <a:noFill/>
          <a:ln w="9525">
            <a:noFill/>
            <a:miter lim="800000"/>
            <a:headEnd/>
            <a:tailEnd/>
          </a:ln>
          <a:effectLst/>
        </p:spPr>
      </p:pic>
      <p:sp>
        <p:nvSpPr>
          <p:cNvPr id="25604" name="Text Box 5"/>
          <p:cNvSpPr txBox="1">
            <a:spLocks noChangeArrowheads="1"/>
          </p:cNvSpPr>
          <p:nvPr/>
        </p:nvSpPr>
        <p:spPr bwMode="auto">
          <a:xfrm>
            <a:off x="395288" y="6308725"/>
            <a:ext cx="6192837" cy="366713"/>
          </a:xfrm>
          <a:prstGeom prst="rect">
            <a:avLst/>
          </a:prstGeom>
          <a:noFill/>
          <a:ln w="9525">
            <a:noFill/>
            <a:miter lim="800000"/>
            <a:headEnd/>
            <a:tailEnd/>
          </a:ln>
          <a:effectLst/>
        </p:spPr>
        <p:txBody>
          <a:bodyPr>
            <a:spAutoFit/>
          </a:bodyPr>
          <a:lstStyle/>
          <a:p>
            <a:pPr>
              <a:spcBef>
                <a:spcPct val="50000"/>
              </a:spcBef>
            </a:pPr>
            <a:r>
              <a:rPr lang="en-GB" altLang="en-US" sz="1800"/>
              <a:t>Vanderweele. Epidemiology 2009:20:863-71</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endParaRPr lang="en-GB" altLang="en-US" smtClean="0"/>
          </a:p>
        </p:txBody>
      </p:sp>
      <p:sp>
        <p:nvSpPr>
          <p:cNvPr id="26627" name="Rectangle 3"/>
          <p:cNvSpPr>
            <a:spLocks noGrp="1" noChangeArrowheads="1"/>
          </p:cNvSpPr>
          <p:nvPr>
            <p:ph type="body" idx="1"/>
          </p:nvPr>
        </p:nvSpPr>
        <p:spPr/>
        <p:txBody>
          <a:bodyPr/>
          <a:lstStyle/>
          <a:p>
            <a:pPr eaLnBrk="1" hangingPunct="1">
              <a:buFont typeface="Wingdings" pitchFamily="2" charset="2"/>
              <a:buNone/>
            </a:pPr>
            <a:r>
              <a:rPr lang="en-GB" altLang="en-US" sz="4000" b="1" smtClean="0">
                <a:latin typeface="Helvetica" pitchFamily="34" charset="0"/>
              </a:rPr>
              <a:t>More on counterfactuals</a:t>
            </a:r>
          </a:p>
          <a:p>
            <a:pPr eaLnBrk="1" hangingPunct="1">
              <a:buFont typeface="Wingdings" pitchFamily="2" charset="2"/>
              <a:buNone/>
            </a:pPr>
            <a:endParaRPr lang="en-GB" altLang="en-US" sz="4000" b="1" smtClean="0">
              <a:latin typeface="Helvetica" pitchFamily="34" charset="0"/>
            </a:endParaRPr>
          </a:p>
          <a:p>
            <a:pPr eaLnBrk="1" hangingPunct="1">
              <a:buFont typeface="Wingdings" pitchFamily="2" charset="2"/>
              <a:buNone/>
            </a:pPr>
            <a:r>
              <a:rPr lang="en-GB" altLang="en-US" smtClean="0">
                <a:latin typeface="Helvetica" pitchFamily="34" charset="0"/>
              </a:rPr>
              <a:t>Let us consider a population of 10,000 individuals treated (or not treated) with two exposures (A and E) for a disease Y</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81000" y="579438"/>
            <a:ext cx="8534400" cy="473075"/>
          </a:xfrm>
        </p:spPr>
        <p:txBody>
          <a:bodyPr/>
          <a:lstStyle/>
          <a:p>
            <a:pPr eaLnBrk="1" hangingPunct="1"/>
            <a:r>
              <a:rPr lang="en-GB" altLang="en-US" sz="2800" b="1" smtClean="0"/>
              <a:t>Response types (Y</a:t>
            </a:r>
            <a:r>
              <a:rPr lang="en-GB" altLang="en-US" sz="2800" b="1" baseline="30000" smtClean="0"/>
              <a:t>a,e</a:t>
            </a:r>
            <a:r>
              <a:rPr lang="en-GB" altLang="en-US" sz="2800" b="1" smtClean="0"/>
              <a:t>) for joint intervention of E and A</a:t>
            </a:r>
            <a:endParaRPr lang="en-GB" altLang="en-US" sz="3200" b="1" smtClean="0"/>
          </a:p>
        </p:txBody>
      </p:sp>
      <p:sp>
        <p:nvSpPr>
          <p:cNvPr id="27651" name="Rectangle 3"/>
          <p:cNvSpPr>
            <a:spLocks noGrp="1" noChangeArrowheads="1"/>
          </p:cNvSpPr>
          <p:nvPr>
            <p:ph type="body" idx="1"/>
          </p:nvPr>
        </p:nvSpPr>
        <p:spPr>
          <a:xfrm>
            <a:off x="684213" y="1052513"/>
            <a:ext cx="4392612" cy="5400675"/>
          </a:xfrm>
        </p:spPr>
        <p:txBody>
          <a:bodyPr/>
          <a:lstStyle/>
          <a:p>
            <a:pPr eaLnBrk="1" hangingPunct="1">
              <a:lnSpc>
                <a:spcPct val="90000"/>
              </a:lnSpc>
              <a:buFont typeface="Wingdings" pitchFamily="2" charset="2"/>
              <a:buNone/>
            </a:pPr>
            <a:r>
              <a:rPr lang="en-GB" altLang="en-US" sz="2000" smtClean="0">
                <a:latin typeface="Helvetica" pitchFamily="34" charset="0"/>
              </a:rPr>
              <a:t>Type 	A</a:t>
            </a:r>
            <a:r>
              <a:rPr lang="en-GB" altLang="en-US" sz="2000" baseline="-25000" smtClean="0">
                <a:latin typeface="Helvetica" pitchFamily="34" charset="0"/>
              </a:rPr>
              <a:t>1</a:t>
            </a:r>
            <a:r>
              <a:rPr lang="en-GB" altLang="en-US" sz="2000" smtClean="0">
                <a:latin typeface="Helvetica" pitchFamily="34" charset="0"/>
              </a:rPr>
              <a:t>E</a:t>
            </a:r>
            <a:r>
              <a:rPr lang="en-GB" altLang="en-US" sz="2000" baseline="-25000" smtClean="0">
                <a:latin typeface="Helvetica" pitchFamily="34" charset="0"/>
              </a:rPr>
              <a:t>1</a:t>
            </a:r>
            <a:r>
              <a:rPr lang="en-GB" altLang="en-US" sz="2000" smtClean="0">
                <a:latin typeface="Helvetica" pitchFamily="34" charset="0"/>
              </a:rPr>
              <a:t>	A</a:t>
            </a:r>
            <a:r>
              <a:rPr lang="en-GB" altLang="en-US" sz="2000" baseline="-25000" smtClean="0">
                <a:latin typeface="Helvetica" pitchFamily="34" charset="0"/>
              </a:rPr>
              <a:t>0</a:t>
            </a:r>
            <a:r>
              <a:rPr lang="en-GB" altLang="en-US" sz="2000" smtClean="0">
                <a:latin typeface="Helvetica" pitchFamily="34" charset="0"/>
              </a:rPr>
              <a:t>E</a:t>
            </a:r>
            <a:r>
              <a:rPr lang="en-GB" altLang="en-US" sz="2000" baseline="-25000" smtClean="0">
                <a:latin typeface="Helvetica" pitchFamily="34" charset="0"/>
              </a:rPr>
              <a:t>1	</a:t>
            </a:r>
            <a:r>
              <a:rPr lang="en-GB" altLang="en-US" sz="2000" smtClean="0">
                <a:latin typeface="Helvetica" pitchFamily="34" charset="0"/>
              </a:rPr>
              <a:t>A</a:t>
            </a:r>
            <a:r>
              <a:rPr lang="en-GB" altLang="en-US" sz="2000" baseline="-25000" smtClean="0">
                <a:latin typeface="Helvetica" pitchFamily="34" charset="0"/>
              </a:rPr>
              <a:t>1</a:t>
            </a:r>
            <a:r>
              <a:rPr lang="en-GB" altLang="en-US" sz="2000" smtClean="0">
                <a:latin typeface="Helvetica" pitchFamily="34" charset="0"/>
              </a:rPr>
              <a:t>E</a:t>
            </a:r>
            <a:r>
              <a:rPr lang="en-GB" altLang="en-US" sz="2000" baseline="-25000" smtClean="0">
                <a:latin typeface="Helvetica" pitchFamily="34" charset="0"/>
              </a:rPr>
              <a:t>0</a:t>
            </a:r>
            <a:r>
              <a:rPr lang="en-GB" altLang="en-US" sz="2000" smtClean="0">
                <a:latin typeface="Helvetica" pitchFamily="34" charset="0"/>
              </a:rPr>
              <a:t>	A</a:t>
            </a:r>
            <a:r>
              <a:rPr lang="en-GB" altLang="en-US" sz="2000" baseline="-25000" smtClean="0">
                <a:latin typeface="Helvetica" pitchFamily="34" charset="0"/>
              </a:rPr>
              <a:t>0</a:t>
            </a:r>
            <a:r>
              <a:rPr lang="en-GB" altLang="en-US" sz="2000" smtClean="0">
                <a:latin typeface="Helvetica" pitchFamily="34" charset="0"/>
              </a:rPr>
              <a:t>E</a:t>
            </a:r>
            <a:r>
              <a:rPr lang="en-GB" altLang="en-US" sz="2000" baseline="-25000" smtClean="0">
                <a:latin typeface="Helvetica" pitchFamily="34" charset="0"/>
              </a:rPr>
              <a:t>0</a:t>
            </a:r>
          </a:p>
          <a:p>
            <a:pPr eaLnBrk="1" hangingPunct="1">
              <a:lnSpc>
                <a:spcPct val="90000"/>
              </a:lnSpc>
              <a:buFont typeface="Wingdings" pitchFamily="2" charset="2"/>
              <a:buNone/>
            </a:pPr>
            <a:r>
              <a:rPr lang="en-GB" altLang="en-US" sz="2000" smtClean="0">
                <a:latin typeface="Helvetica" pitchFamily="34" charset="0"/>
              </a:rPr>
              <a:t>1		1	1	1	1</a:t>
            </a:r>
          </a:p>
          <a:p>
            <a:pPr eaLnBrk="1" hangingPunct="1">
              <a:lnSpc>
                <a:spcPct val="90000"/>
              </a:lnSpc>
              <a:buFont typeface="Wingdings" pitchFamily="2" charset="2"/>
              <a:buNone/>
            </a:pPr>
            <a:r>
              <a:rPr lang="en-GB" altLang="en-US" sz="2000" smtClean="0">
                <a:latin typeface="Helvetica" pitchFamily="34" charset="0"/>
              </a:rPr>
              <a:t>2		1	1	1	0</a:t>
            </a:r>
          </a:p>
          <a:p>
            <a:pPr eaLnBrk="1" hangingPunct="1">
              <a:lnSpc>
                <a:spcPct val="90000"/>
              </a:lnSpc>
              <a:buFont typeface="Wingdings" pitchFamily="2" charset="2"/>
              <a:buNone/>
            </a:pPr>
            <a:r>
              <a:rPr lang="en-GB" altLang="en-US" sz="2000" smtClean="0">
                <a:latin typeface="Helvetica" pitchFamily="34" charset="0"/>
              </a:rPr>
              <a:t>3		1	1	0	1</a:t>
            </a:r>
          </a:p>
          <a:p>
            <a:pPr eaLnBrk="1" hangingPunct="1">
              <a:lnSpc>
                <a:spcPct val="90000"/>
              </a:lnSpc>
              <a:buFont typeface="Wingdings" pitchFamily="2" charset="2"/>
              <a:buNone/>
            </a:pPr>
            <a:r>
              <a:rPr lang="en-GB" altLang="en-US" sz="2000" smtClean="0">
                <a:latin typeface="Helvetica" pitchFamily="34" charset="0"/>
              </a:rPr>
              <a:t>4		1	1	0	0</a:t>
            </a:r>
          </a:p>
          <a:p>
            <a:pPr eaLnBrk="1" hangingPunct="1">
              <a:lnSpc>
                <a:spcPct val="90000"/>
              </a:lnSpc>
              <a:buFont typeface="Wingdings" pitchFamily="2" charset="2"/>
              <a:buNone/>
            </a:pPr>
            <a:r>
              <a:rPr lang="en-GB" altLang="en-US" sz="2000" smtClean="0">
                <a:latin typeface="Helvetica" pitchFamily="34" charset="0"/>
              </a:rPr>
              <a:t>5		1	0	1	1</a:t>
            </a:r>
          </a:p>
          <a:p>
            <a:pPr eaLnBrk="1" hangingPunct="1">
              <a:lnSpc>
                <a:spcPct val="90000"/>
              </a:lnSpc>
              <a:buFont typeface="Wingdings" pitchFamily="2" charset="2"/>
              <a:buNone/>
            </a:pPr>
            <a:r>
              <a:rPr lang="en-GB" altLang="en-US" sz="2000" smtClean="0">
                <a:latin typeface="Helvetica" pitchFamily="34" charset="0"/>
              </a:rPr>
              <a:t>6		1	0	1	0</a:t>
            </a:r>
          </a:p>
          <a:p>
            <a:pPr eaLnBrk="1" hangingPunct="1">
              <a:lnSpc>
                <a:spcPct val="90000"/>
              </a:lnSpc>
              <a:buFont typeface="Wingdings" pitchFamily="2" charset="2"/>
              <a:buNone/>
            </a:pPr>
            <a:r>
              <a:rPr lang="en-GB" altLang="en-US" sz="2000" smtClean="0">
                <a:latin typeface="Helvetica" pitchFamily="34" charset="0"/>
              </a:rPr>
              <a:t>7		1	0	0	1</a:t>
            </a:r>
          </a:p>
          <a:p>
            <a:pPr eaLnBrk="1" hangingPunct="1">
              <a:lnSpc>
                <a:spcPct val="90000"/>
              </a:lnSpc>
              <a:buFont typeface="Wingdings" pitchFamily="2" charset="2"/>
              <a:buNone/>
            </a:pPr>
            <a:r>
              <a:rPr lang="en-GB" altLang="en-US" sz="2000" smtClean="0">
                <a:latin typeface="Helvetica" pitchFamily="34" charset="0"/>
              </a:rPr>
              <a:t>8		1	0	0	0</a:t>
            </a:r>
          </a:p>
          <a:p>
            <a:pPr eaLnBrk="1" hangingPunct="1">
              <a:lnSpc>
                <a:spcPct val="90000"/>
              </a:lnSpc>
              <a:buFont typeface="Wingdings" pitchFamily="2" charset="2"/>
              <a:buNone/>
            </a:pPr>
            <a:r>
              <a:rPr lang="en-GB" altLang="en-US" sz="2000" smtClean="0">
                <a:latin typeface="Helvetica" pitchFamily="34" charset="0"/>
              </a:rPr>
              <a:t>9		0	1	1	1</a:t>
            </a:r>
          </a:p>
          <a:p>
            <a:pPr eaLnBrk="1" hangingPunct="1">
              <a:lnSpc>
                <a:spcPct val="90000"/>
              </a:lnSpc>
              <a:buFont typeface="Wingdings" pitchFamily="2" charset="2"/>
              <a:buNone/>
            </a:pPr>
            <a:r>
              <a:rPr lang="en-GB" altLang="en-US" sz="2000" smtClean="0">
                <a:latin typeface="Helvetica" pitchFamily="34" charset="0"/>
              </a:rPr>
              <a:t>10		0	1	1	0</a:t>
            </a:r>
          </a:p>
          <a:p>
            <a:pPr eaLnBrk="1" hangingPunct="1">
              <a:lnSpc>
                <a:spcPct val="90000"/>
              </a:lnSpc>
              <a:buFont typeface="Wingdings" pitchFamily="2" charset="2"/>
              <a:buNone/>
            </a:pPr>
            <a:r>
              <a:rPr lang="en-GB" altLang="en-US" sz="2000" smtClean="0">
                <a:latin typeface="Helvetica" pitchFamily="34" charset="0"/>
              </a:rPr>
              <a:t>11		0	1	0	1</a:t>
            </a:r>
          </a:p>
          <a:p>
            <a:pPr eaLnBrk="1" hangingPunct="1">
              <a:lnSpc>
                <a:spcPct val="90000"/>
              </a:lnSpc>
              <a:buFont typeface="Wingdings" pitchFamily="2" charset="2"/>
              <a:buNone/>
            </a:pPr>
            <a:r>
              <a:rPr lang="en-GB" altLang="en-US" sz="2000" smtClean="0">
                <a:latin typeface="Helvetica" pitchFamily="34" charset="0"/>
              </a:rPr>
              <a:t>12		0	1	0	0</a:t>
            </a:r>
          </a:p>
          <a:p>
            <a:pPr eaLnBrk="1" hangingPunct="1">
              <a:lnSpc>
                <a:spcPct val="90000"/>
              </a:lnSpc>
              <a:buFont typeface="Wingdings" pitchFamily="2" charset="2"/>
              <a:buNone/>
            </a:pPr>
            <a:r>
              <a:rPr lang="en-GB" altLang="en-US" sz="2000" smtClean="0">
                <a:latin typeface="Helvetica" pitchFamily="34" charset="0"/>
              </a:rPr>
              <a:t>13		0	0	1	1</a:t>
            </a:r>
          </a:p>
          <a:p>
            <a:pPr eaLnBrk="1" hangingPunct="1">
              <a:lnSpc>
                <a:spcPct val="90000"/>
              </a:lnSpc>
              <a:buFont typeface="Wingdings" pitchFamily="2" charset="2"/>
              <a:buNone/>
            </a:pPr>
            <a:r>
              <a:rPr lang="en-GB" altLang="en-US" sz="2000" smtClean="0">
                <a:latin typeface="Helvetica" pitchFamily="34" charset="0"/>
              </a:rPr>
              <a:t>14		0	0	1	0</a:t>
            </a:r>
          </a:p>
          <a:p>
            <a:pPr eaLnBrk="1" hangingPunct="1">
              <a:lnSpc>
                <a:spcPct val="90000"/>
              </a:lnSpc>
              <a:buFont typeface="Wingdings" pitchFamily="2" charset="2"/>
              <a:buNone/>
            </a:pPr>
            <a:r>
              <a:rPr lang="en-GB" altLang="en-US" sz="2000" smtClean="0">
                <a:latin typeface="Helvetica" pitchFamily="34" charset="0"/>
              </a:rPr>
              <a:t>15		0	0	0	1</a:t>
            </a:r>
          </a:p>
          <a:p>
            <a:pPr eaLnBrk="1" hangingPunct="1">
              <a:lnSpc>
                <a:spcPct val="90000"/>
              </a:lnSpc>
              <a:buFont typeface="Wingdings" pitchFamily="2" charset="2"/>
              <a:buNone/>
            </a:pPr>
            <a:r>
              <a:rPr lang="en-GB" altLang="en-US" sz="2000" smtClean="0">
                <a:latin typeface="Helvetica" pitchFamily="34" charset="0"/>
              </a:rPr>
              <a:t>16		0	0	0	0</a:t>
            </a:r>
          </a:p>
        </p:txBody>
      </p:sp>
      <p:sp>
        <p:nvSpPr>
          <p:cNvPr id="27652" name="Text Box 7"/>
          <p:cNvSpPr txBox="1">
            <a:spLocks noChangeArrowheads="1"/>
          </p:cNvSpPr>
          <p:nvPr/>
        </p:nvSpPr>
        <p:spPr bwMode="auto">
          <a:xfrm>
            <a:off x="5580063" y="3500438"/>
            <a:ext cx="3384550" cy="2781300"/>
          </a:xfrm>
          <a:prstGeom prst="rect">
            <a:avLst/>
          </a:prstGeom>
          <a:noFill/>
          <a:ln w="9525">
            <a:noFill/>
            <a:miter lim="800000"/>
            <a:headEnd/>
            <a:tailEnd/>
          </a:ln>
        </p:spPr>
        <p:txBody>
          <a:bodyPr>
            <a:spAutoFit/>
          </a:bodyPr>
          <a:lstStyle/>
          <a:p>
            <a:pPr>
              <a:spcBef>
                <a:spcPct val="50000"/>
              </a:spcBef>
            </a:pPr>
            <a:r>
              <a:rPr lang="en-GB" altLang="en-US" sz="1600"/>
              <a:t>See</a:t>
            </a:r>
          </a:p>
          <a:p>
            <a:pPr>
              <a:spcBef>
                <a:spcPct val="50000"/>
              </a:spcBef>
            </a:pPr>
            <a:r>
              <a:rPr lang="en-GB" altLang="en-US" sz="1600"/>
              <a:t>Hernan M, Robins J. Causal Inference. February 16, 2012</a:t>
            </a:r>
          </a:p>
          <a:p>
            <a:pPr>
              <a:spcBef>
                <a:spcPct val="50000"/>
              </a:spcBef>
            </a:pPr>
            <a:r>
              <a:rPr lang="en-GB" altLang="en-US" sz="1600"/>
              <a:t>Greenland et al. Concepts of  Interaction. In “Modern Epidemiology” 2008</a:t>
            </a:r>
          </a:p>
          <a:p>
            <a:pPr>
              <a:spcBef>
                <a:spcPct val="50000"/>
              </a:spcBef>
            </a:pPr>
            <a:r>
              <a:rPr lang="en-GB" altLang="en-US" sz="1600"/>
              <a:t>Greenland et al. Scand J Work Environ Health 1988;14:125-9</a:t>
            </a:r>
          </a:p>
          <a:p>
            <a:pPr>
              <a:spcBef>
                <a:spcPct val="50000"/>
              </a:spcBef>
            </a:pPr>
            <a:endParaRPr lang="en-GB" altLang="en-US" sz="160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381000" y="188913"/>
            <a:ext cx="8534400" cy="473075"/>
          </a:xfrm>
        </p:spPr>
        <p:txBody>
          <a:bodyPr/>
          <a:lstStyle/>
          <a:p>
            <a:pPr eaLnBrk="1" hangingPunct="1"/>
            <a:r>
              <a:rPr lang="en-GB" altLang="en-US" sz="2800" b="1" smtClean="0"/>
              <a:t>Response types for joint intervention of E and A</a:t>
            </a:r>
            <a:endParaRPr lang="en-GB" altLang="en-US" sz="3200" b="1" smtClean="0"/>
          </a:p>
        </p:txBody>
      </p:sp>
      <p:sp>
        <p:nvSpPr>
          <p:cNvPr id="28675" name="Rectangle 3"/>
          <p:cNvSpPr>
            <a:spLocks noGrp="1" noChangeArrowheads="1"/>
          </p:cNvSpPr>
          <p:nvPr>
            <p:ph type="body" idx="1"/>
          </p:nvPr>
        </p:nvSpPr>
        <p:spPr>
          <a:xfrm>
            <a:off x="611188" y="836613"/>
            <a:ext cx="7926387" cy="5400675"/>
          </a:xfrm>
        </p:spPr>
        <p:txBody>
          <a:bodyPr/>
          <a:lstStyle/>
          <a:p>
            <a:pPr eaLnBrk="1" hangingPunct="1">
              <a:lnSpc>
                <a:spcPct val="90000"/>
              </a:lnSpc>
              <a:buFont typeface="Wingdings" pitchFamily="2" charset="2"/>
              <a:buNone/>
            </a:pPr>
            <a:r>
              <a:rPr lang="en-GB" altLang="en-US" sz="2000" smtClean="0">
                <a:latin typeface="Helvetica" pitchFamily="34" charset="0"/>
              </a:rPr>
              <a:t>Type 	A</a:t>
            </a:r>
            <a:r>
              <a:rPr lang="en-GB" altLang="en-US" sz="2000" baseline="-25000" smtClean="0">
                <a:latin typeface="Helvetica" pitchFamily="34" charset="0"/>
              </a:rPr>
              <a:t>1</a:t>
            </a:r>
            <a:r>
              <a:rPr lang="en-GB" altLang="en-US" sz="2000" smtClean="0">
                <a:latin typeface="Helvetica" pitchFamily="34" charset="0"/>
              </a:rPr>
              <a:t>E</a:t>
            </a:r>
            <a:r>
              <a:rPr lang="en-GB" altLang="en-US" sz="2000" baseline="-25000" smtClean="0">
                <a:latin typeface="Helvetica" pitchFamily="34" charset="0"/>
              </a:rPr>
              <a:t>1</a:t>
            </a:r>
            <a:r>
              <a:rPr lang="en-GB" altLang="en-US" sz="2000" smtClean="0">
                <a:latin typeface="Helvetica" pitchFamily="34" charset="0"/>
              </a:rPr>
              <a:t>	A</a:t>
            </a:r>
            <a:r>
              <a:rPr lang="en-GB" altLang="en-US" sz="2000" baseline="-25000" smtClean="0">
                <a:latin typeface="Helvetica" pitchFamily="34" charset="0"/>
              </a:rPr>
              <a:t>0</a:t>
            </a:r>
            <a:r>
              <a:rPr lang="en-GB" altLang="en-US" sz="2000" smtClean="0">
                <a:latin typeface="Helvetica" pitchFamily="34" charset="0"/>
              </a:rPr>
              <a:t>E</a:t>
            </a:r>
            <a:r>
              <a:rPr lang="en-GB" altLang="en-US" sz="2000" baseline="-25000" smtClean="0">
                <a:latin typeface="Helvetica" pitchFamily="34" charset="0"/>
              </a:rPr>
              <a:t>1	</a:t>
            </a:r>
            <a:r>
              <a:rPr lang="en-GB" altLang="en-US" sz="2000" smtClean="0">
                <a:latin typeface="Helvetica" pitchFamily="34" charset="0"/>
              </a:rPr>
              <a:t>A</a:t>
            </a:r>
            <a:r>
              <a:rPr lang="en-GB" altLang="en-US" sz="2000" baseline="-25000" smtClean="0">
                <a:latin typeface="Helvetica" pitchFamily="34" charset="0"/>
              </a:rPr>
              <a:t>1</a:t>
            </a:r>
            <a:r>
              <a:rPr lang="en-GB" altLang="en-US" sz="2000" smtClean="0">
                <a:latin typeface="Helvetica" pitchFamily="34" charset="0"/>
              </a:rPr>
              <a:t>E</a:t>
            </a:r>
            <a:r>
              <a:rPr lang="en-GB" altLang="en-US" sz="2000" baseline="-25000" smtClean="0">
                <a:latin typeface="Helvetica" pitchFamily="34" charset="0"/>
              </a:rPr>
              <a:t>0</a:t>
            </a:r>
            <a:r>
              <a:rPr lang="en-GB" altLang="en-US" sz="2000" smtClean="0">
                <a:latin typeface="Helvetica" pitchFamily="34" charset="0"/>
              </a:rPr>
              <a:t>	A</a:t>
            </a:r>
            <a:r>
              <a:rPr lang="en-GB" altLang="en-US" sz="2000" baseline="-25000" smtClean="0">
                <a:latin typeface="Helvetica" pitchFamily="34" charset="0"/>
              </a:rPr>
              <a:t>0</a:t>
            </a:r>
            <a:r>
              <a:rPr lang="en-GB" altLang="en-US" sz="2000" smtClean="0">
                <a:latin typeface="Helvetica" pitchFamily="34" charset="0"/>
              </a:rPr>
              <a:t>E</a:t>
            </a:r>
            <a:r>
              <a:rPr lang="en-GB" altLang="en-US" sz="2000" baseline="-25000" smtClean="0">
                <a:latin typeface="Helvetica" pitchFamily="34" charset="0"/>
              </a:rPr>
              <a:t>0</a:t>
            </a:r>
          </a:p>
          <a:p>
            <a:pPr eaLnBrk="1" hangingPunct="1">
              <a:lnSpc>
                <a:spcPct val="90000"/>
              </a:lnSpc>
              <a:buFont typeface="Wingdings" pitchFamily="2" charset="2"/>
              <a:buNone/>
            </a:pPr>
            <a:r>
              <a:rPr lang="en-GB" altLang="en-US" sz="2000" smtClean="0">
                <a:latin typeface="Helvetica" pitchFamily="34" charset="0"/>
              </a:rPr>
              <a:t>1		1	1	1	1</a:t>
            </a:r>
          </a:p>
          <a:p>
            <a:pPr eaLnBrk="1" hangingPunct="1">
              <a:lnSpc>
                <a:spcPct val="90000"/>
              </a:lnSpc>
              <a:buFont typeface="Wingdings" pitchFamily="2" charset="2"/>
              <a:buNone/>
            </a:pPr>
            <a:r>
              <a:rPr lang="en-GB" altLang="en-US" sz="2000" smtClean="0">
                <a:latin typeface="Helvetica" pitchFamily="34" charset="0"/>
              </a:rPr>
              <a:t>2		1	1	1	0</a:t>
            </a:r>
          </a:p>
          <a:p>
            <a:pPr eaLnBrk="1" hangingPunct="1">
              <a:lnSpc>
                <a:spcPct val="90000"/>
              </a:lnSpc>
              <a:buFont typeface="Wingdings" pitchFamily="2" charset="2"/>
              <a:buNone/>
            </a:pPr>
            <a:r>
              <a:rPr lang="en-GB" altLang="en-US" sz="2000" smtClean="0">
                <a:latin typeface="Helvetica" pitchFamily="34" charset="0"/>
              </a:rPr>
              <a:t>3		1	1	0	1</a:t>
            </a:r>
          </a:p>
          <a:p>
            <a:pPr eaLnBrk="1" hangingPunct="1">
              <a:lnSpc>
                <a:spcPct val="90000"/>
              </a:lnSpc>
              <a:buFont typeface="Wingdings" pitchFamily="2" charset="2"/>
              <a:buNone/>
            </a:pPr>
            <a:r>
              <a:rPr lang="en-GB" altLang="en-US" sz="2000" smtClean="0">
                <a:latin typeface="Helvetica" pitchFamily="34" charset="0"/>
              </a:rPr>
              <a:t>4		1	1	0	0</a:t>
            </a:r>
          </a:p>
          <a:p>
            <a:pPr eaLnBrk="1" hangingPunct="1">
              <a:lnSpc>
                <a:spcPct val="90000"/>
              </a:lnSpc>
              <a:buFont typeface="Wingdings" pitchFamily="2" charset="2"/>
              <a:buNone/>
            </a:pPr>
            <a:r>
              <a:rPr lang="en-GB" altLang="en-US" sz="2000" smtClean="0">
                <a:latin typeface="Helvetica" pitchFamily="34" charset="0"/>
              </a:rPr>
              <a:t>5		1	0	1	1</a:t>
            </a:r>
          </a:p>
          <a:p>
            <a:pPr eaLnBrk="1" hangingPunct="1">
              <a:lnSpc>
                <a:spcPct val="90000"/>
              </a:lnSpc>
              <a:buFont typeface="Wingdings" pitchFamily="2" charset="2"/>
              <a:buNone/>
            </a:pPr>
            <a:r>
              <a:rPr lang="en-GB" altLang="en-US" sz="2000" smtClean="0">
                <a:latin typeface="Helvetica" pitchFamily="34" charset="0"/>
              </a:rPr>
              <a:t>6		1	0	1	0</a:t>
            </a:r>
          </a:p>
          <a:p>
            <a:pPr eaLnBrk="1" hangingPunct="1">
              <a:lnSpc>
                <a:spcPct val="90000"/>
              </a:lnSpc>
              <a:buFont typeface="Wingdings" pitchFamily="2" charset="2"/>
              <a:buNone/>
            </a:pPr>
            <a:r>
              <a:rPr lang="en-GB" altLang="en-US" sz="2000" smtClean="0">
                <a:latin typeface="Helvetica" pitchFamily="34" charset="0"/>
              </a:rPr>
              <a:t>7		1	0	0	1</a:t>
            </a:r>
          </a:p>
          <a:p>
            <a:pPr eaLnBrk="1" hangingPunct="1">
              <a:lnSpc>
                <a:spcPct val="90000"/>
              </a:lnSpc>
              <a:buFont typeface="Wingdings" pitchFamily="2" charset="2"/>
              <a:buNone/>
            </a:pPr>
            <a:r>
              <a:rPr lang="en-GB" altLang="en-US" sz="2000" smtClean="0">
                <a:latin typeface="Helvetica" pitchFamily="34" charset="0"/>
              </a:rPr>
              <a:t>8		1	0	0	0</a:t>
            </a:r>
          </a:p>
          <a:p>
            <a:pPr eaLnBrk="1" hangingPunct="1">
              <a:lnSpc>
                <a:spcPct val="90000"/>
              </a:lnSpc>
              <a:buFont typeface="Wingdings" pitchFamily="2" charset="2"/>
              <a:buNone/>
            </a:pPr>
            <a:r>
              <a:rPr lang="en-GB" altLang="en-US" sz="2000" smtClean="0">
                <a:latin typeface="Helvetica" pitchFamily="34" charset="0"/>
              </a:rPr>
              <a:t>9		0	1	1	1</a:t>
            </a:r>
          </a:p>
          <a:p>
            <a:pPr eaLnBrk="1" hangingPunct="1">
              <a:lnSpc>
                <a:spcPct val="90000"/>
              </a:lnSpc>
              <a:buFont typeface="Wingdings" pitchFamily="2" charset="2"/>
              <a:buNone/>
            </a:pPr>
            <a:r>
              <a:rPr lang="en-GB" altLang="en-US" sz="2000" smtClean="0">
                <a:latin typeface="Helvetica" pitchFamily="34" charset="0"/>
              </a:rPr>
              <a:t>10		0	1	1	0</a:t>
            </a:r>
          </a:p>
          <a:p>
            <a:pPr eaLnBrk="1" hangingPunct="1">
              <a:lnSpc>
                <a:spcPct val="90000"/>
              </a:lnSpc>
              <a:buFont typeface="Wingdings" pitchFamily="2" charset="2"/>
              <a:buNone/>
            </a:pPr>
            <a:r>
              <a:rPr lang="en-GB" altLang="en-US" sz="2000" smtClean="0">
                <a:latin typeface="Helvetica" pitchFamily="34" charset="0"/>
              </a:rPr>
              <a:t>11		0	1	0	1</a:t>
            </a:r>
          </a:p>
          <a:p>
            <a:pPr eaLnBrk="1" hangingPunct="1">
              <a:lnSpc>
                <a:spcPct val="90000"/>
              </a:lnSpc>
              <a:buFont typeface="Wingdings" pitchFamily="2" charset="2"/>
              <a:buNone/>
            </a:pPr>
            <a:r>
              <a:rPr lang="en-GB" altLang="en-US" sz="2000" smtClean="0">
                <a:latin typeface="Helvetica" pitchFamily="34" charset="0"/>
              </a:rPr>
              <a:t>12		0	1	0	0</a:t>
            </a:r>
          </a:p>
          <a:p>
            <a:pPr eaLnBrk="1" hangingPunct="1">
              <a:lnSpc>
                <a:spcPct val="90000"/>
              </a:lnSpc>
              <a:buFont typeface="Wingdings" pitchFamily="2" charset="2"/>
              <a:buNone/>
            </a:pPr>
            <a:r>
              <a:rPr lang="en-GB" altLang="en-US" sz="2000" smtClean="0">
                <a:latin typeface="Helvetica" pitchFamily="34" charset="0"/>
              </a:rPr>
              <a:t>13		0	0	1	1</a:t>
            </a:r>
          </a:p>
          <a:p>
            <a:pPr eaLnBrk="1" hangingPunct="1">
              <a:lnSpc>
                <a:spcPct val="90000"/>
              </a:lnSpc>
              <a:buFont typeface="Wingdings" pitchFamily="2" charset="2"/>
              <a:buNone/>
            </a:pPr>
            <a:r>
              <a:rPr lang="en-GB" altLang="en-US" sz="2000" smtClean="0">
                <a:latin typeface="Helvetica" pitchFamily="34" charset="0"/>
              </a:rPr>
              <a:t>14		0	0	1	0</a:t>
            </a:r>
          </a:p>
          <a:p>
            <a:pPr eaLnBrk="1" hangingPunct="1">
              <a:lnSpc>
                <a:spcPct val="90000"/>
              </a:lnSpc>
              <a:buFont typeface="Wingdings" pitchFamily="2" charset="2"/>
              <a:buNone/>
            </a:pPr>
            <a:r>
              <a:rPr lang="en-GB" altLang="en-US" sz="2000" smtClean="0">
                <a:latin typeface="Helvetica" pitchFamily="34" charset="0"/>
              </a:rPr>
              <a:t>15		0	0	0	1</a:t>
            </a:r>
          </a:p>
          <a:p>
            <a:pPr eaLnBrk="1" hangingPunct="1">
              <a:lnSpc>
                <a:spcPct val="90000"/>
              </a:lnSpc>
              <a:buFont typeface="Wingdings" pitchFamily="2" charset="2"/>
              <a:buNone/>
            </a:pPr>
            <a:r>
              <a:rPr lang="en-GB" altLang="en-US" sz="2000" smtClean="0">
                <a:latin typeface="Helvetica" pitchFamily="34" charset="0"/>
              </a:rPr>
              <a:t>16		0	0	0	0</a:t>
            </a:r>
          </a:p>
        </p:txBody>
      </p:sp>
      <p:sp>
        <p:nvSpPr>
          <p:cNvPr id="28676" name="Line 4"/>
          <p:cNvSpPr>
            <a:spLocks noChangeShapeType="1"/>
          </p:cNvSpPr>
          <p:nvPr/>
        </p:nvSpPr>
        <p:spPr bwMode="auto">
          <a:xfrm flipV="1">
            <a:off x="4572000" y="1125538"/>
            <a:ext cx="1152525" cy="215900"/>
          </a:xfrm>
          <a:prstGeom prst="line">
            <a:avLst/>
          </a:prstGeom>
          <a:noFill/>
          <a:ln w="9525">
            <a:solidFill>
              <a:schemeClr val="tx1"/>
            </a:solidFill>
            <a:miter lim="800000"/>
            <a:headEnd/>
            <a:tailEnd type="triangle" w="med" len="med"/>
          </a:ln>
        </p:spPr>
        <p:txBody>
          <a:bodyPr wrap="none"/>
          <a:lstStyle/>
          <a:p>
            <a:endParaRPr lang="it-IT"/>
          </a:p>
        </p:txBody>
      </p:sp>
      <p:sp>
        <p:nvSpPr>
          <p:cNvPr id="28677" name="Text Box 5"/>
          <p:cNvSpPr txBox="1">
            <a:spLocks noChangeArrowheads="1"/>
          </p:cNvSpPr>
          <p:nvPr/>
        </p:nvSpPr>
        <p:spPr bwMode="auto">
          <a:xfrm>
            <a:off x="5795963" y="836613"/>
            <a:ext cx="3348037" cy="641350"/>
          </a:xfrm>
          <a:prstGeom prst="rect">
            <a:avLst/>
          </a:prstGeom>
          <a:noFill/>
          <a:ln w="9525">
            <a:noFill/>
            <a:miter lim="800000"/>
            <a:headEnd/>
            <a:tailEnd/>
          </a:ln>
        </p:spPr>
        <p:txBody>
          <a:bodyPr>
            <a:spAutoFit/>
          </a:bodyPr>
          <a:lstStyle/>
          <a:p>
            <a:pPr>
              <a:spcBef>
                <a:spcPct val="50000"/>
              </a:spcBef>
            </a:pPr>
            <a:r>
              <a:rPr lang="en-GB" altLang="en-US" sz="1800"/>
              <a:t>Doomed: no effect regardless of the treatment</a:t>
            </a:r>
          </a:p>
        </p:txBody>
      </p:sp>
      <p:sp>
        <p:nvSpPr>
          <p:cNvPr id="28678" name="Text Box 7"/>
          <p:cNvSpPr txBox="1">
            <a:spLocks noChangeArrowheads="1"/>
          </p:cNvSpPr>
          <p:nvPr/>
        </p:nvSpPr>
        <p:spPr bwMode="auto">
          <a:xfrm>
            <a:off x="5795963" y="6237288"/>
            <a:ext cx="3348037" cy="1054100"/>
          </a:xfrm>
          <a:prstGeom prst="rect">
            <a:avLst/>
          </a:prstGeom>
          <a:noFill/>
          <a:ln w="9525">
            <a:noFill/>
            <a:miter lim="800000"/>
            <a:headEnd/>
            <a:tailEnd/>
          </a:ln>
        </p:spPr>
        <p:txBody>
          <a:bodyPr>
            <a:spAutoFit/>
          </a:bodyPr>
          <a:lstStyle/>
          <a:p>
            <a:pPr>
              <a:spcBef>
                <a:spcPct val="50000"/>
              </a:spcBef>
            </a:pPr>
            <a:r>
              <a:rPr lang="en-GB" altLang="en-US" sz="1800"/>
              <a:t>Immune: no effect regardless of the treatment</a:t>
            </a:r>
          </a:p>
          <a:p>
            <a:pPr>
              <a:spcBef>
                <a:spcPct val="50000"/>
              </a:spcBef>
            </a:pPr>
            <a:endParaRPr lang="en-GB" altLang="en-US" sz="1800"/>
          </a:p>
        </p:txBody>
      </p:sp>
      <p:sp>
        <p:nvSpPr>
          <p:cNvPr id="28679" name="Line 8"/>
          <p:cNvSpPr>
            <a:spLocks noChangeShapeType="1"/>
          </p:cNvSpPr>
          <p:nvPr/>
        </p:nvSpPr>
        <p:spPr bwMode="auto">
          <a:xfrm>
            <a:off x="4643438" y="6381750"/>
            <a:ext cx="1152525" cy="142875"/>
          </a:xfrm>
          <a:prstGeom prst="line">
            <a:avLst/>
          </a:prstGeom>
          <a:noFill/>
          <a:ln w="9525">
            <a:solidFill>
              <a:schemeClr val="tx1"/>
            </a:solidFill>
            <a:miter lim="800000"/>
            <a:headEnd/>
            <a:tailEnd type="triangle" w="med" len="med"/>
          </a:ln>
        </p:spPr>
        <p:txBody>
          <a:bodyPr wrap="none"/>
          <a:lstStyle/>
          <a:p>
            <a:endParaRPr lang="it-IT"/>
          </a:p>
        </p:txBody>
      </p:sp>
      <p:sp>
        <p:nvSpPr>
          <p:cNvPr id="28680" name="Text Box 9"/>
          <p:cNvSpPr txBox="1">
            <a:spLocks noChangeArrowheads="1"/>
          </p:cNvSpPr>
          <p:nvPr/>
        </p:nvSpPr>
        <p:spPr bwMode="auto">
          <a:xfrm>
            <a:off x="5003800" y="2060575"/>
            <a:ext cx="3600450" cy="2282825"/>
          </a:xfrm>
          <a:prstGeom prst="rect">
            <a:avLst/>
          </a:prstGeom>
          <a:noFill/>
          <a:ln w="9525">
            <a:noFill/>
            <a:miter lim="800000"/>
            <a:headEnd/>
            <a:tailEnd/>
          </a:ln>
        </p:spPr>
        <p:txBody>
          <a:bodyPr>
            <a:spAutoFit/>
          </a:bodyPr>
          <a:lstStyle/>
          <a:p>
            <a:pPr algn="ctr">
              <a:spcBef>
                <a:spcPct val="50000"/>
              </a:spcBef>
            </a:pPr>
            <a:r>
              <a:rPr lang="en-GB" altLang="en-US"/>
              <a:t>If all the 10,000 individuals were of type 1 or 16 we would conclude that A and E have no causal effect on Y</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381000" y="188913"/>
            <a:ext cx="8534400" cy="473075"/>
          </a:xfrm>
        </p:spPr>
        <p:txBody>
          <a:bodyPr/>
          <a:lstStyle/>
          <a:p>
            <a:pPr eaLnBrk="1" hangingPunct="1"/>
            <a:r>
              <a:rPr lang="en-GB" altLang="en-US" sz="2800" b="1" smtClean="0"/>
              <a:t>Response types for joint intervention of E and A</a:t>
            </a:r>
            <a:endParaRPr lang="en-GB" altLang="en-US" sz="3200" b="1" smtClean="0"/>
          </a:p>
        </p:txBody>
      </p:sp>
      <p:sp>
        <p:nvSpPr>
          <p:cNvPr id="29699" name="Rectangle 3"/>
          <p:cNvSpPr>
            <a:spLocks noGrp="1" noChangeArrowheads="1"/>
          </p:cNvSpPr>
          <p:nvPr>
            <p:ph type="body" idx="1"/>
          </p:nvPr>
        </p:nvSpPr>
        <p:spPr>
          <a:xfrm>
            <a:off x="611188" y="836613"/>
            <a:ext cx="7926387" cy="5400675"/>
          </a:xfrm>
        </p:spPr>
        <p:txBody>
          <a:bodyPr/>
          <a:lstStyle/>
          <a:p>
            <a:pPr eaLnBrk="1" hangingPunct="1">
              <a:lnSpc>
                <a:spcPct val="90000"/>
              </a:lnSpc>
              <a:buFont typeface="Wingdings" pitchFamily="2" charset="2"/>
              <a:buNone/>
            </a:pPr>
            <a:r>
              <a:rPr lang="en-GB" altLang="en-US" sz="2000" smtClean="0">
                <a:latin typeface="Helvetica" pitchFamily="34" charset="0"/>
              </a:rPr>
              <a:t>Type 	A</a:t>
            </a:r>
            <a:r>
              <a:rPr lang="en-GB" altLang="en-US" sz="2000" baseline="-25000" smtClean="0">
                <a:latin typeface="Helvetica" pitchFamily="34" charset="0"/>
              </a:rPr>
              <a:t>1</a:t>
            </a:r>
            <a:r>
              <a:rPr lang="en-GB" altLang="en-US" sz="2000" smtClean="0">
                <a:latin typeface="Helvetica" pitchFamily="34" charset="0"/>
              </a:rPr>
              <a:t>E</a:t>
            </a:r>
            <a:r>
              <a:rPr lang="en-GB" altLang="en-US" sz="2000" baseline="-25000" smtClean="0">
                <a:latin typeface="Helvetica" pitchFamily="34" charset="0"/>
              </a:rPr>
              <a:t>1</a:t>
            </a:r>
            <a:r>
              <a:rPr lang="en-GB" altLang="en-US" sz="2000" smtClean="0">
                <a:latin typeface="Helvetica" pitchFamily="34" charset="0"/>
              </a:rPr>
              <a:t>	A</a:t>
            </a:r>
            <a:r>
              <a:rPr lang="en-GB" altLang="en-US" sz="2000" baseline="-25000" smtClean="0">
                <a:latin typeface="Helvetica" pitchFamily="34" charset="0"/>
              </a:rPr>
              <a:t>0</a:t>
            </a:r>
            <a:r>
              <a:rPr lang="en-GB" altLang="en-US" sz="2000" smtClean="0">
                <a:latin typeface="Helvetica" pitchFamily="34" charset="0"/>
              </a:rPr>
              <a:t>E</a:t>
            </a:r>
            <a:r>
              <a:rPr lang="en-GB" altLang="en-US" sz="2000" baseline="-25000" smtClean="0">
                <a:latin typeface="Helvetica" pitchFamily="34" charset="0"/>
              </a:rPr>
              <a:t>1	</a:t>
            </a:r>
            <a:r>
              <a:rPr lang="en-GB" altLang="en-US" sz="2000" smtClean="0">
                <a:latin typeface="Helvetica" pitchFamily="34" charset="0"/>
              </a:rPr>
              <a:t>A</a:t>
            </a:r>
            <a:r>
              <a:rPr lang="en-GB" altLang="en-US" sz="2000" baseline="-25000" smtClean="0">
                <a:latin typeface="Helvetica" pitchFamily="34" charset="0"/>
              </a:rPr>
              <a:t>1</a:t>
            </a:r>
            <a:r>
              <a:rPr lang="en-GB" altLang="en-US" sz="2000" smtClean="0">
                <a:latin typeface="Helvetica" pitchFamily="34" charset="0"/>
              </a:rPr>
              <a:t>E</a:t>
            </a:r>
            <a:r>
              <a:rPr lang="en-GB" altLang="en-US" sz="2000" baseline="-25000" smtClean="0">
                <a:latin typeface="Helvetica" pitchFamily="34" charset="0"/>
              </a:rPr>
              <a:t>0</a:t>
            </a:r>
            <a:r>
              <a:rPr lang="en-GB" altLang="en-US" sz="2000" smtClean="0">
                <a:latin typeface="Helvetica" pitchFamily="34" charset="0"/>
              </a:rPr>
              <a:t>	A</a:t>
            </a:r>
            <a:r>
              <a:rPr lang="en-GB" altLang="en-US" sz="2000" baseline="-25000" smtClean="0">
                <a:latin typeface="Helvetica" pitchFamily="34" charset="0"/>
              </a:rPr>
              <a:t>0</a:t>
            </a:r>
            <a:r>
              <a:rPr lang="en-GB" altLang="en-US" sz="2000" smtClean="0">
                <a:latin typeface="Helvetica" pitchFamily="34" charset="0"/>
              </a:rPr>
              <a:t>E</a:t>
            </a:r>
            <a:r>
              <a:rPr lang="en-GB" altLang="en-US" sz="2000" baseline="-25000" smtClean="0">
                <a:latin typeface="Helvetica" pitchFamily="34" charset="0"/>
              </a:rPr>
              <a:t>0</a:t>
            </a:r>
          </a:p>
          <a:p>
            <a:pPr eaLnBrk="1" hangingPunct="1">
              <a:lnSpc>
                <a:spcPct val="90000"/>
              </a:lnSpc>
              <a:buFont typeface="Wingdings" pitchFamily="2" charset="2"/>
              <a:buNone/>
            </a:pPr>
            <a:r>
              <a:rPr lang="en-GB" altLang="en-US" sz="2000" smtClean="0">
                <a:latin typeface="Helvetica" pitchFamily="34" charset="0"/>
              </a:rPr>
              <a:t>1		1	1	1	1</a:t>
            </a:r>
          </a:p>
          <a:p>
            <a:pPr eaLnBrk="1" hangingPunct="1">
              <a:lnSpc>
                <a:spcPct val="90000"/>
              </a:lnSpc>
              <a:buFont typeface="Wingdings" pitchFamily="2" charset="2"/>
              <a:buNone/>
            </a:pPr>
            <a:r>
              <a:rPr lang="en-GB" altLang="en-US" sz="2000" smtClean="0">
                <a:latin typeface="Helvetica" pitchFamily="34" charset="0"/>
              </a:rPr>
              <a:t>2		1	1	1	0</a:t>
            </a:r>
          </a:p>
          <a:p>
            <a:pPr eaLnBrk="1" hangingPunct="1">
              <a:lnSpc>
                <a:spcPct val="90000"/>
              </a:lnSpc>
              <a:buFont typeface="Wingdings" pitchFamily="2" charset="2"/>
              <a:buNone/>
            </a:pPr>
            <a:r>
              <a:rPr lang="en-GB" altLang="en-US" sz="2000" smtClean="0">
                <a:latin typeface="Helvetica" pitchFamily="34" charset="0"/>
              </a:rPr>
              <a:t>3		1	1	0	1</a:t>
            </a:r>
          </a:p>
          <a:p>
            <a:pPr eaLnBrk="1" hangingPunct="1">
              <a:lnSpc>
                <a:spcPct val="90000"/>
              </a:lnSpc>
              <a:buFont typeface="Wingdings" pitchFamily="2" charset="2"/>
              <a:buNone/>
            </a:pPr>
            <a:r>
              <a:rPr lang="en-GB" altLang="en-US" sz="2000" smtClean="0">
                <a:latin typeface="Helvetica" pitchFamily="34" charset="0"/>
              </a:rPr>
              <a:t>4		1	1	0	0</a:t>
            </a:r>
          </a:p>
          <a:p>
            <a:pPr eaLnBrk="1" hangingPunct="1">
              <a:lnSpc>
                <a:spcPct val="90000"/>
              </a:lnSpc>
              <a:buFont typeface="Wingdings" pitchFamily="2" charset="2"/>
              <a:buNone/>
            </a:pPr>
            <a:r>
              <a:rPr lang="en-GB" altLang="en-US" sz="2000" smtClean="0">
                <a:latin typeface="Helvetica" pitchFamily="34" charset="0"/>
              </a:rPr>
              <a:t>5		1	0	1	1</a:t>
            </a:r>
          </a:p>
          <a:p>
            <a:pPr eaLnBrk="1" hangingPunct="1">
              <a:lnSpc>
                <a:spcPct val="90000"/>
              </a:lnSpc>
              <a:buFont typeface="Wingdings" pitchFamily="2" charset="2"/>
              <a:buNone/>
            </a:pPr>
            <a:r>
              <a:rPr lang="en-GB" altLang="en-US" sz="2000" smtClean="0">
                <a:latin typeface="Helvetica" pitchFamily="34" charset="0"/>
              </a:rPr>
              <a:t>6		1	0	1	0</a:t>
            </a:r>
          </a:p>
          <a:p>
            <a:pPr eaLnBrk="1" hangingPunct="1">
              <a:lnSpc>
                <a:spcPct val="90000"/>
              </a:lnSpc>
              <a:buFont typeface="Wingdings" pitchFamily="2" charset="2"/>
              <a:buNone/>
            </a:pPr>
            <a:r>
              <a:rPr lang="en-GB" altLang="en-US" sz="2000" smtClean="0">
                <a:latin typeface="Helvetica" pitchFamily="34" charset="0"/>
              </a:rPr>
              <a:t>7		1	0	0	1</a:t>
            </a:r>
          </a:p>
          <a:p>
            <a:pPr eaLnBrk="1" hangingPunct="1">
              <a:lnSpc>
                <a:spcPct val="90000"/>
              </a:lnSpc>
              <a:buFont typeface="Wingdings" pitchFamily="2" charset="2"/>
              <a:buNone/>
            </a:pPr>
            <a:r>
              <a:rPr lang="en-GB" altLang="en-US" sz="2000" smtClean="0">
                <a:latin typeface="Helvetica" pitchFamily="34" charset="0"/>
              </a:rPr>
              <a:t>8		1	0	0	0</a:t>
            </a:r>
          </a:p>
          <a:p>
            <a:pPr eaLnBrk="1" hangingPunct="1">
              <a:lnSpc>
                <a:spcPct val="90000"/>
              </a:lnSpc>
              <a:buFont typeface="Wingdings" pitchFamily="2" charset="2"/>
              <a:buNone/>
            </a:pPr>
            <a:r>
              <a:rPr lang="en-GB" altLang="en-US" sz="2000" smtClean="0">
                <a:latin typeface="Helvetica" pitchFamily="34" charset="0"/>
              </a:rPr>
              <a:t>9		0	1	1	1</a:t>
            </a:r>
          </a:p>
          <a:p>
            <a:pPr eaLnBrk="1" hangingPunct="1">
              <a:lnSpc>
                <a:spcPct val="90000"/>
              </a:lnSpc>
              <a:buFont typeface="Wingdings" pitchFamily="2" charset="2"/>
              <a:buNone/>
            </a:pPr>
            <a:r>
              <a:rPr lang="en-GB" altLang="en-US" sz="2000" smtClean="0">
                <a:latin typeface="Helvetica" pitchFamily="34" charset="0"/>
              </a:rPr>
              <a:t>10		0	1	1	0</a:t>
            </a:r>
          </a:p>
          <a:p>
            <a:pPr eaLnBrk="1" hangingPunct="1">
              <a:lnSpc>
                <a:spcPct val="90000"/>
              </a:lnSpc>
              <a:buFont typeface="Wingdings" pitchFamily="2" charset="2"/>
              <a:buNone/>
            </a:pPr>
            <a:r>
              <a:rPr lang="en-GB" altLang="en-US" sz="2000" smtClean="0">
                <a:latin typeface="Helvetica" pitchFamily="34" charset="0"/>
              </a:rPr>
              <a:t>11		0	1	0	1</a:t>
            </a:r>
          </a:p>
          <a:p>
            <a:pPr eaLnBrk="1" hangingPunct="1">
              <a:lnSpc>
                <a:spcPct val="90000"/>
              </a:lnSpc>
              <a:buFont typeface="Wingdings" pitchFamily="2" charset="2"/>
              <a:buNone/>
            </a:pPr>
            <a:r>
              <a:rPr lang="en-GB" altLang="en-US" sz="2000" smtClean="0">
                <a:latin typeface="Helvetica" pitchFamily="34" charset="0"/>
              </a:rPr>
              <a:t>12		0	1	0	0</a:t>
            </a:r>
          </a:p>
          <a:p>
            <a:pPr eaLnBrk="1" hangingPunct="1">
              <a:lnSpc>
                <a:spcPct val="90000"/>
              </a:lnSpc>
              <a:buFont typeface="Wingdings" pitchFamily="2" charset="2"/>
              <a:buNone/>
            </a:pPr>
            <a:r>
              <a:rPr lang="en-GB" altLang="en-US" sz="2000" smtClean="0">
                <a:latin typeface="Helvetica" pitchFamily="34" charset="0"/>
              </a:rPr>
              <a:t>13		0	0	1	1</a:t>
            </a:r>
          </a:p>
          <a:p>
            <a:pPr eaLnBrk="1" hangingPunct="1">
              <a:lnSpc>
                <a:spcPct val="90000"/>
              </a:lnSpc>
              <a:buFont typeface="Wingdings" pitchFamily="2" charset="2"/>
              <a:buNone/>
            </a:pPr>
            <a:r>
              <a:rPr lang="en-GB" altLang="en-US" sz="2000" smtClean="0">
                <a:latin typeface="Helvetica" pitchFamily="34" charset="0"/>
              </a:rPr>
              <a:t>14		0	0	1	0</a:t>
            </a:r>
          </a:p>
          <a:p>
            <a:pPr eaLnBrk="1" hangingPunct="1">
              <a:lnSpc>
                <a:spcPct val="90000"/>
              </a:lnSpc>
              <a:buFont typeface="Wingdings" pitchFamily="2" charset="2"/>
              <a:buNone/>
            </a:pPr>
            <a:r>
              <a:rPr lang="en-GB" altLang="en-US" sz="2000" smtClean="0">
                <a:latin typeface="Helvetica" pitchFamily="34" charset="0"/>
              </a:rPr>
              <a:t>15		0	0	0	1</a:t>
            </a:r>
          </a:p>
          <a:p>
            <a:pPr eaLnBrk="1" hangingPunct="1">
              <a:lnSpc>
                <a:spcPct val="90000"/>
              </a:lnSpc>
              <a:buFont typeface="Wingdings" pitchFamily="2" charset="2"/>
              <a:buNone/>
            </a:pPr>
            <a:r>
              <a:rPr lang="en-GB" altLang="en-US" sz="2000" smtClean="0">
                <a:latin typeface="Helvetica" pitchFamily="34" charset="0"/>
              </a:rPr>
              <a:t>16		0	0	0	0</a:t>
            </a:r>
          </a:p>
        </p:txBody>
      </p:sp>
      <p:sp>
        <p:nvSpPr>
          <p:cNvPr id="29700" name="Rectangle 9"/>
          <p:cNvSpPr>
            <a:spLocks noChangeArrowheads="1"/>
          </p:cNvSpPr>
          <p:nvPr/>
        </p:nvSpPr>
        <p:spPr bwMode="auto">
          <a:xfrm>
            <a:off x="1476375" y="2133600"/>
            <a:ext cx="3167063" cy="431800"/>
          </a:xfrm>
          <a:prstGeom prst="rect">
            <a:avLst/>
          </a:prstGeom>
          <a:noFill/>
          <a:ln w="9525">
            <a:solidFill>
              <a:schemeClr val="folHlink"/>
            </a:solidFill>
            <a:miter lim="800000"/>
            <a:headEnd/>
            <a:tailEnd/>
          </a:ln>
        </p:spPr>
        <p:txBody>
          <a:bodyPr wrap="none" anchor="ctr"/>
          <a:lstStyle/>
          <a:p>
            <a:endParaRPr lang="it-IT" altLang="en-US"/>
          </a:p>
        </p:txBody>
      </p:sp>
      <p:sp>
        <p:nvSpPr>
          <p:cNvPr id="29701" name="Rectangle 10"/>
          <p:cNvSpPr>
            <a:spLocks noChangeArrowheads="1"/>
          </p:cNvSpPr>
          <p:nvPr/>
        </p:nvSpPr>
        <p:spPr bwMode="auto">
          <a:xfrm>
            <a:off x="1476375" y="2781300"/>
            <a:ext cx="3167063" cy="431800"/>
          </a:xfrm>
          <a:prstGeom prst="rect">
            <a:avLst/>
          </a:prstGeom>
          <a:noFill/>
          <a:ln w="9525">
            <a:solidFill>
              <a:schemeClr val="folHlink"/>
            </a:solidFill>
            <a:miter lim="800000"/>
            <a:headEnd/>
            <a:tailEnd/>
          </a:ln>
        </p:spPr>
        <p:txBody>
          <a:bodyPr wrap="none" anchor="ctr"/>
          <a:lstStyle/>
          <a:p>
            <a:endParaRPr lang="it-IT" altLang="en-US"/>
          </a:p>
        </p:txBody>
      </p:sp>
      <p:sp>
        <p:nvSpPr>
          <p:cNvPr id="29702" name="Rectangle 11"/>
          <p:cNvSpPr>
            <a:spLocks noChangeArrowheads="1"/>
          </p:cNvSpPr>
          <p:nvPr/>
        </p:nvSpPr>
        <p:spPr bwMode="auto">
          <a:xfrm>
            <a:off x="1476375" y="4510088"/>
            <a:ext cx="3167063" cy="431800"/>
          </a:xfrm>
          <a:prstGeom prst="rect">
            <a:avLst/>
          </a:prstGeom>
          <a:noFill/>
          <a:ln w="9525">
            <a:solidFill>
              <a:schemeClr val="folHlink"/>
            </a:solidFill>
            <a:miter lim="800000"/>
            <a:headEnd/>
            <a:tailEnd/>
          </a:ln>
        </p:spPr>
        <p:txBody>
          <a:bodyPr wrap="none" anchor="ctr"/>
          <a:lstStyle/>
          <a:p>
            <a:endParaRPr lang="it-IT" altLang="en-US"/>
          </a:p>
        </p:txBody>
      </p:sp>
      <p:sp>
        <p:nvSpPr>
          <p:cNvPr id="29703" name="Rectangle 12"/>
          <p:cNvSpPr>
            <a:spLocks noChangeArrowheads="1"/>
          </p:cNvSpPr>
          <p:nvPr/>
        </p:nvSpPr>
        <p:spPr bwMode="auto">
          <a:xfrm>
            <a:off x="1476375" y="5157788"/>
            <a:ext cx="3167063" cy="431800"/>
          </a:xfrm>
          <a:prstGeom prst="rect">
            <a:avLst/>
          </a:prstGeom>
          <a:noFill/>
          <a:ln w="9525">
            <a:solidFill>
              <a:schemeClr val="folHlink"/>
            </a:solidFill>
            <a:miter lim="800000"/>
            <a:headEnd/>
            <a:tailEnd/>
          </a:ln>
        </p:spPr>
        <p:txBody>
          <a:bodyPr wrap="none" anchor="ctr"/>
          <a:lstStyle/>
          <a:p>
            <a:endParaRPr lang="it-IT" altLang="en-US"/>
          </a:p>
        </p:txBody>
      </p:sp>
      <p:sp>
        <p:nvSpPr>
          <p:cNvPr id="29704" name="Text Box 13"/>
          <p:cNvSpPr txBox="1">
            <a:spLocks noChangeArrowheads="1"/>
          </p:cNvSpPr>
          <p:nvPr/>
        </p:nvSpPr>
        <p:spPr bwMode="auto">
          <a:xfrm>
            <a:off x="5003800" y="2060575"/>
            <a:ext cx="3600450" cy="3743325"/>
          </a:xfrm>
          <a:prstGeom prst="rect">
            <a:avLst/>
          </a:prstGeom>
          <a:noFill/>
          <a:ln w="9525">
            <a:noFill/>
            <a:miter lim="800000"/>
            <a:headEnd/>
            <a:tailEnd/>
          </a:ln>
        </p:spPr>
        <p:txBody>
          <a:bodyPr>
            <a:spAutoFit/>
          </a:bodyPr>
          <a:lstStyle/>
          <a:p>
            <a:pPr algn="ctr">
              <a:spcBef>
                <a:spcPct val="50000"/>
              </a:spcBef>
            </a:pPr>
            <a:r>
              <a:rPr lang="en-GB" altLang="en-US"/>
              <a:t>For individual of these types the effect of one of the two exposures is the same regardless of the presence of the other exposure. Thus if all the 10,000 individuals were of these types, there would be no interaction between A and E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381000" y="188913"/>
            <a:ext cx="8534400" cy="473075"/>
          </a:xfrm>
        </p:spPr>
        <p:txBody>
          <a:bodyPr/>
          <a:lstStyle/>
          <a:p>
            <a:pPr eaLnBrk="1" hangingPunct="1"/>
            <a:r>
              <a:rPr lang="en-GB" altLang="en-US" sz="2800" b="1" smtClean="0"/>
              <a:t>Response types for joint intervention of E and A</a:t>
            </a:r>
            <a:endParaRPr lang="en-GB" altLang="en-US" sz="3200" b="1" smtClean="0"/>
          </a:p>
        </p:txBody>
      </p:sp>
      <p:sp>
        <p:nvSpPr>
          <p:cNvPr id="30723" name="Rectangle 3"/>
          <p:cNvSpPr>
            <a:spLocks noGrp="1" noChangeArrowheads="1"/>
          </p:cNvSpPr>
          <p:nvPr>
            <p:ph type="body" idx="1"/>
          </p:nvPr>
        </p:nvSpPr>
        <p:spPr>
          <a:xfrm>
            <a:off x="611188" y="836613"/>
            <a:ext cx="7926387" cy="5400675"/>
          </a:xfrm>
        </p:spPr>
        <p:txBody>
          <a:bodyPr/>
          <a:lstStyle/>
          <a:p>
            <a:pPr eaLnBrk="1" hangingPunct="1">
              <a:lnSpc>
                <a:spcPct val="90000"/>
              </a:lnSpc>
              <a:buFont typeface="Wingdings" pitchFamily="2" charset="2"/>
              <a:buNone/>
            </a:pPr>
            <a:r>
              <a:rPr lang="en-GB" altLang="en-US" sz="2000" smtClean="0">
                <a:latin typeface="Helvetica" pitchFamily="34" charset="0"/>
              </a:rPr>
              <a:t>Type 	A</a:t>
            </a:r>
            <a:r>
              <a:rPr lang="en-GB" altLang="en-US" sz="2000" baseline="-25000" smtClean="0">
                <a:latin typeface="Helvetica" pitchFamily="34" charset="0"/>
              </a:rPr>
              <a:t>1</a:t>
            </a:r>
            <a:r>
              <a:rPr lang="en-GB" altLang="en-US" sz="2000" smtClean="0">
                <a:latin typeface="Helvetica" pitchFamily="34" charset="0"/>
              </a:rPr>
              <a:t>E</a:t>
            </a:r>
            <a:r>
              <a:rPr lang="en-GB" altLang="en-US" sz="2000" baseline="-25000" smtClean="0">
                <a:latin typeface="Helvetica" pitchFamily="34" charset="0"/>
              </a:rPr>
              <a:t>1</a:t>
            </a:r>
            <a:r>
              <a:rPr lang="en-GB" altLang="en-US" sz="2000" smtClean="0">
                <a:latin typeface="Helvetica" pitchFamily="34" charset="0"/>
              </a:rPr>
              <a:t>	A</a:t>
            </a:r>
            <a:r>
              <a:rPr lang="en-GB" altLang="en-US" sz="2000" baseline="-25000" smtClean="0">
                <a:latin typeface="Helvetica" pitchFamily="34" charset="0"/>
              </a:rPr>
              <a:t>0</a:t>
            </a:r>
            <a:r>
              <a:rPr lang="en-GB" altLang="en-US" sz="2000" smtClean="0">
                <a:latin typeface="Helvetica" pitchFamily="34" charset="0"/>
              </a:rPr>
              <a:t>E</a:t>
            </a:r>
            <a:r>
              <a:rPr lang="en-GB" altLang="en-US" sz="2000" baseline="-25000" smtClean="0">
                <a:latin typeface="Helvetica" pitchFamily="34" charset="0"/>
              </a:rPr>
              <a:t>1	</a:t>
            </a:r>
            <a:r>
              <a:rPr lang="en-GB" altLang="en-US" sz="2000" smtClean="0">
                <a:latin typeface="Helvetica" pitchFamily="34" charset="0"/>
              </a:rPr>
              <a:t>A</a:t>
            </a:r>
            <a:r>
              <a:rPr lang="en-GB" altLang="en-US" sz="2000" baseline="-25000" smtClean="0">
                <a:latin typeface="Helvetica" pitchFamily="34" charset="0"/>
              </a:rPr>
              <a:t>1</a:t>
            </a:r>
            <a:r>
              <a:rPr lang="en-GB" altLang="en-US" sz="2000" smtClean="0">
                <a:latin typeface="Helvetica" pitchFamily="34" charset="0"/>
              </a:rPr>
              <a:t>E</a:t>
            </a:r>
            <a:r>
              <a:rPr lang="en-GB" altLang="en-US" sz="2000" baseline="-25000" smtClean="0">
                <a:latin typeface="Helvetica" pitchFamily="34" charset="0"/>
              </a:rPr>
              <a:t>0</a:t>
            </a:r>
            <a:r>
              <a:rPr lang="en-GB" altLang="en-US" sz="2000" smtClean="0">
                <a:latin typeface="Helvetica" pitchFamily="34" charset="0"/>
              </a:rPr>
              <a:t>	A</a:t>
            </a:r>
            <a:r>
              <a:rPr lang="en-GB" altLang="en-US" sz="2000" baseline="-25000" smtClean="0">
                <a:latin typeface="Helvetica" pitchFamily="34" charset="0"/>
              </a:rPr>
              <a:t>0</a:t>
            </a:r>
            <a:r>
              <a:rPr lang="en-GB" altLang="en-US" sz="2000" smtClean="0">
                <a:latin typeface="Helvetica" pitchFamily="34" charset="0"/>
              </a:rPr>
              <a:t>E</a:t>
            </a:r>
            <a:r>
              <a:rPr lang="en-GB" altLang="en-US" sz="2000" baseline="-25000" smtClean="0">
                <a:latin typeface="Helvetica" pitchFamily="34" charset="0"/>
              </a:rPr>
              <a:t>0</a:t>
            </a:r>
          </a:p>
          <a:p>
            <a:pPr eaLnBrk="1" hangingPunct="1">
              <a:lnSpc>
                <a:spcPct val="90000"/>
              </a:lnSpc>
              <a:buFont typeface="Wingdings" pitchFamily="2" charset="2"/>
              <a:buNone/>
            </a:pPr>
            <a:r>
              <a:rPr lang="en-GB" altLang="en-US" sz="2000" smtClean="0">
                <a:latin typeface="Helvetica" pitchFamily="34" charset="0"/>
              </a:rPr>
              <a:t>1		1	1	1	1</a:t>
            </a:r>
          </a:p>
          <a:p>
            <a:pPr eaLnBrk="1" hangingPunct="1">
              <a:lnSpc>
                <a:spcPct val="90000"/>
              </a:lnSpc>
              <a:buFont typeface="Wingdings" pitchFamily="2" charset="2"/>
              <a:buNone/>
            </a:pPr>
            <a:r>
              <a:rPr lang="en-GB" altLang="en-US" sz="2000" smtClean="0">
                <a:latin typeface="Helvetica" pitchFamily="34" charset="0"/>
              </a:rPr>
              <a:t>2		1	1	1	0</a:t>
            </a:r>
          </a:p>
          <a:p>
            <a:pPr eaLnBrk="1" hangingPunct="1">
              <a:lnSpc>
                <a:spcPct val="90000"/>
              </a:lnSpc>
              <a:buFont typeface="Wingdings" pitchFamily="2" charset="2"/>
              <a:buNone/>
            </a:pPr>
            <a:r>
              <a:rPr lang="en-GB" altLang="en-US" sz="2000" smtClean="0">
                <a:latin typeface="Helvetica" pitchFamily="34" charset="0"/>
              </a:rPr>
              <a:t>3		1	1	0	1</a:t>
            </a:r>
          </a:p>
          <a:p>
            <a:pPr eaLnBrk="1" hangingPunct="1">
              <a:lnSpc>
                <a:spcPct val="90000"/>
              </a:lnSpc>
              <a:buFont typeface="Wingdings" pitchFamily="2" charset="2"/>
              <a:buNone/>
            </a:pPr>
            <a:r>
              <a:rPr lang="en-GB" altLang="en-US" sz="2000" smtClean="0">
                <a:latin typeface="Helvetica" pitchFamily="34" charset="0"/>
              </a:rPr>
              <a:t>4		1	1	0	0</a:t>
            </a:r>
          </a:p>
          <a:p>
            <a:pPr eaLnBrk="1" hangingPunct="1">
              <a:lnSpc>
                <a:spcPct val="90000"/>
              </a:lnSpc>
              <a:buFont typeface="Wingdings" pitchFamily="2" charset="2"/>
              <a:buNone/>
            </a:pPr>
            <a:r>
              <a:rPr lang="en-GB" altLang="en-US" sz="2000" smtClean="0">
                <a:latin typeface="Helvetica" pitchFamily="34" charset="0"/>
              </a:rPr>
              <a:t>5		1	0	1	1</a:t>
            </a:r>
          </a:p>
          <a:p>
            <a:pPr eaLnBrk="1" hangingPunct="1">
              <a:lnSpc>
                <a:spcPct val="90000"/>
              </a:lnSpc>
              <a:buFont typeface="Wingdings" pitchFamily="2" charset="2"/>
              <a:buNone/>
            </a:pPr>
            <a:r>
              <a:rPr lang="en-GB" altLang="en-US" sz="2000" smtClean="0">
                <a:latin typeface="Helvetica" pitchFamily="34" charset="0"/>
              </a:rPr>
              <a:t>6		1	0	1	0</a:t>
            </a:r>
          </a:p>
          <a:p>
            <a:pPr eaLnBrk="1" hangingPunct="1">
              <a:lnSpc>
                <a:spcPct val="90000"/>
              </a:lnSpc>
              <a:buFont typeface="Wingdings" pitchFamily="2" charset="2"/>
              <a:buNone/>
            </a:pPr>
            <a:r>
              <a:rPr lang="en-GB" altLang="en-US" sz="2000" smtClean="0">
                <a:latin typeface="Helvetica" pitchFamily="34" charset="0"/>
              </a:rPr>
              <a:t>7		1	0	0	1</a:t>
            </a:r>
          </a:p>
          <a:p>
            <a:pPr eaLnBrk="1" hangingPunct="1">
              <a:lnSpc>
                <a:spcPct val="90000"/>
              </a:lnSpc>
              <a:buFont typeface="Wingdings" pitchFamily="2" charset="2"/>
              <a:buNone/>
            </a:pPr>
            <a:r>
              <a:rPr lang="en-GB" altLang="en-US" sz="2000" smtClean="0">
                <a:latin typeface="Helvetica" pitchFamily="34" charset="0"/>
              </a:rPr>
              <a:t>8		1	0	0	0</a:t>
            </a:r>
          </a:p>
          <a:p>
            <a:pPr eaLnBrk="1" hangingPunct="1">
              <a:lnSpc>
                <a:spcPct val="90000"/>
              </a:lnSpc>
              <a:buFont typeface="Wingdings" pitchFamily="2" charset="2"/>
              <a:buNone/>
            </a:pPr>
            <a:r>
              <a:rPr lang="en-GB" altLang="en-US" sz="2000" smtClean="0">
                <a:latin typeface="Helvetica" pitchFamily="34" charset="0"/>
              </a:rPr>
              <a:t>9		0	1	1	1</a:t>
            </a:r>
          </a:p>
          <a:p>
            <a:pPr eaLnBrk="1" hangingPunct="1">
              <a:lnSpc>
                <a:spcPct val="90000"/>
              </a:lnSpc>
              <a:buFont typeface="Wingdings" pitchFamily="2" charset="2"/>
              <a:buNone/>
            </a:pPr>
            <a:r>
              <a:rPr lang="en-GB" altLang="en-US" sz="2000" smtClean="0">
                <a:latin typeface="Helvetica" pitchFamily="34" charset="0"/>
              </a:rPr>
              <a:t>10		0	1	1	0</a:t>
            </a:r>
          </a:p>
          <a:p>
            <a:pPr eaLnBrk="1" hangingPunct="1">
              <a:lnSpc>
                <a:spcPct val="90000"/>
              </a:lnSpc>
              <a:buFont typeface="Wingdings" pitchFamily="2" charset="2"/>
              <a:buNone/>
            </a:pPr>
            <a:r>
              <a:rPr lang="en-GB" altLang="en-US" sz="2000" smtClean="0">
                <a:latin typeface="Helvetica" pitchFamily="34" charset="0"/>
              </a:rPr>
              <a:t>11		0	1	0	1</a:t>
            </a:r>
          </a:p>
          <a:p>
            <a:pPr eaLnBrk="1" hangingPunct="1">
              <a:lnSpc>
                <a:spcPct val="90000"/>
              </a:lnSpc>
              <a:buFont typeface="Wingdings" pitchFamily="2" charset="2"/>
              <a:buNone/>
            </a:pPr>
            <a:r>
              <a:rPr lang="en-GB" altLang="en-US" sz="2000" smtClean="0">
                <a:latin typeface="Helvetica" pitchFamily="34" charset="0"/>
              </a:rPr>
              <a:t>12		0	1	0	0</a:t>
            </a:r>
          </a:p>
          <a:p>
            <a:pPr eaLnBrk="1" hangingPunct="1">
              <a:lnSpc>
                <a:spcPct val="90000"/>
              </a:lnSpc>
              <a:buFont typeface="Wingdings" pitchFamily="2" charset="2"/>
              <a:buNone/>
            </a:pPr>
            <a:r>
              <a:rPr lang="en-GB" altLang="en-US" sz="2000" smtClean="0">
                <a:latin typeface="Helvetica" pitchFamily="34" charset="0"/>
              </a:rPr>
              <a:t>13		0	0	1	1</a:t>
            </a:r>
          </a:p>
          <a:p>
            <a:pPr eaLnBrk="1" hangingPunct="1">
              <a:lnSpc>
                <a:spcPct val="90000"/>
              </a:lnSpc>
              <a:buFont typeface="Wingdings" pitchFamily="2" charset="2"/>
              <a:buNone/>
            </a:pPr>
            <a:r>
              <a:rPr lang="en-GB" altLang="en-US" sz="2000" smtClean="0">
                <a:latin typeface="Helvetica" pitchFamily="34" charset="0"/>
              </a:rPr>
              <a:t>14		0	0	1	0</a:t>
            </a:r>
          </a:p>
          <a:p>
            <a:pPr eaLnBrk="1" hangingPunct="1">
              <a:lnSpc>
                <a:spcPct val="90000"/>
              </a:lnSpc>
              <a:buFont typeface="Wingdings" pitchFamily="2" charset="2"/>
              <a:buNone/>
            </a:pPr>
            <a:r>
              <a:rPr lang="en-GB" altLang="en-US" sz="2000" smtClean="0">
                <a:latin typeface="Helvetica" pitchFamily="34" charset="0"/>
              </a:rPr>
              <a:t>15		0	0	0	1</a:t>
            </a:r>
          </a:p>
          <a:p>
            <a:pPr eaLnBrk="1" hangingPunct="1">
              <a:lnSpc>
                <a:spcPct val="90000"/>
              </a:lnSpc>
              <a:buFont typeface="Wingdings" pitchFamily="2" charset="2"/>
              <a:buNone/>
            </a:pPr>
            <a:r>
              <a:rPr lang="en-GB" altLang="en-US" sz="2000" smtClean="0">
                <a:latin typeface="Helvetica" pitchFamily="34" charset="0"/>
              </a:rPr>
              <a:t>16		0	0	0	0</a:t>
            </a:r>
          </a:p>
        </p:txBody>
      </p:sp>
      <p:sp>
        <p:nvSpPr>
          <p:cNvPr id="30724" name="Rectangle 4"/>
          <p:cNvSpPr>
            <a:spLocks noChangeArrowheads="1"/>
          </p:cNvSpPr>
          <p:nvPr/>
        </p:nvSpPr>
        <p:spPr bwMode="auto">
          <a:xfrm>
            <a:off x="1476375" y="1484313"/>
            <a:ext cx="3167063" cy="360362"/>
          </a:xfrm>
          <a:prstGeom prst="rect">
            <a:avLst/>
          </a:prstGeom>
          <a:noFill/>
          <a:ln w="9525">
            <a:solidFill>
              <a:schemeClr val="folHlink"/>
            </a:solidFill>
            <a:miter lim="800000"/>
            <a:headEnd/>
            <a:tailEnd/>
          </a:ln>
        </p:spPr>
        <p:txBody>
          <a:bodyPr wrap="none" anchor="ctr"/>
          <a:lstStyle/>
          <a:p>
            <a:endParaRPr lang="it-IT" altLang="en-US"/>
          </a:p>
        </p:txBody>
      </p:sp>
      <p:sp>
        <p:nvSpPr>
          <p:cNvPr id="30725" name="Text Box 8"/>
          <p:cNvSpPr txBox="1">
            <a:spLocks noChangeArrowheads="1"/>
          </p:cNvSpPr>
          <p:nvPr/>
        </p:nvSpPr>
        <p:spPr bwMode="auto">
          <a:xfrm>
            <a:off x="5003800" y="765175"/>
            <a:ext cx="3600450" cy="6038850"/>
          </a:xfrm>
          <a:prstGeom prst="rect">
            <a:avLst/>
          </a:prstGeom>
          <a:noFill/>
          <a:ln w="9525">
            <a:noFill/>
            <a:miter lim="800000"/>
            <a:headEnd/>
            <a:tailEnd/>
          </a:ln>
        </p:spPr>
        <p:txBody>
          <a:bodyPr>
            <a:spAutoFit/>
          </a:bodyPr>
          <a:lstStyle/>
          <a:p>
            <a:pPr marL="457200" indent="-457200" algn="ctr">
              <a:spcBef>
                <a:spcPct val="30000"/>
              </a:spcBef>
            </a:pPr>
            <a:r>
              <a:rPr lang="en-GB" altLang="en-US" sz="2000"/>
              <a:t>For individual of these types there is interaction.</a:t>
            </a:r>
          </a:p>
          <a:p>
            <a:pPr marL="457200" indent="-457200" algn="ctr">
              <a:spcBef>
                <a:spcPct val="30000"/>
              </a:spcBef>
            </a:pPr>
            <a:r>
              <a:rPr lang="en-GB" altLang="en-US" sz="2000"/>
              <a:t>Examples:</a:t>
            </a:r>
          </a:p>
          <a:p>
            <a:pPr marL="457200" indent="-457200" algn="ctr">
              <a:spcBef>
                <a:spcPct val="30000"/>
              </a:spcBef>
              <a:buFontTx/>
              <a:buAutoNum type="arabicParenR"/>
            </a:pPr>
            <a:r>
              <a:rPr lang="en-GB" altLang="en-US" sz="2000"/>
              <a:t>Type 8: they develop the outcome only if both treatments are present (synergism)</a:t>
            </a:r>
          </a:p>
          <a:p>
            <a:pPr marL="457200" indent="-457200" algn="ctr">
              <a:spcBef>
                <a:spcPct val="30000"/>
              </a:spcBef>
              <a:buFontTx/>
              <a:buAutoNum type="arabicParenR"/>
            </a:pPr>
            <a:r>
              <a:rPr lang="en-GB" altLang="en-US" sz="2000"/>
              <a:t>Type 3: A</a:t>
            </a:r>
            <a:r>
              <a:rPr lang="en-GB" altLang="en-US" sz="2000" baseline="-25000"/>
              <a:t>1</a:t>
            </a:r>
            <a:r>
              <a:rPr lang="en-GB" altLang="en-US" sz="2000"/>
              <a:t> is preventive if E is not 1 (preventive antagonism)</a:t>
            </a:r>
          </a:p>
          <a:p>
            <a:pPr marL="457200" indent="-457200" algn="ctr">
              <a:spcBef>
                <a:spcPct val="30000"/>
              </a:spcBef>
              <a:buFontTx/>
              <a:buAutoNum type="arabicParenR"/>
            </a:pPr>
            <a:r>
              <a:rPr lang="en-GB" altLang="en-US" sz="2000"/>
              <a:t>Type 11:co-presence of one exposure makes the other ineffective. </a:t>
            </a:r>
          </a:p>
          <a:p>
            <a:pPr marL="457200" indent="-457200" algn="ctr">
              <a:spcBef>
                <a:spcPct val="30000"/>
              </a:spcBef>
              <a:buFontTx/>
              <a:buAutoNum type="arabicParenR"/>
            </a:pPr>
            <a:r>
              <a:rPr lang="en-GB" altLang="en-US" sz="2000"/>
              <a:t>Type 2: each factor has an effect on the outcome only if the other is not present (type of antagonism)</a:t>
            </a:r>
          </a:p>
        </p:txBody>
      </p:sp>
      <p:sp>
        <p:nvSpPr>
          <p:cNvPr id="30726" name="Rectangle 10"/>
          <p:cNvSpPr>
            <a:spLocks noChangeArrowheads="1"/>
          </p:cNvSpPr>
          <p:nvPr/>
        </p:nvSpPr>
        <p:spPr bwMode="auto">
          <a:xfrm>
            <a:off x="1476375" y="1844675"/>
            <a:ext cx="3167063" cy="360363"/>
          </a:xfrm>
          <a:prstGeom prst="rect">
            <a:avLst/>
          </a:prstGeom>
          <a:noFill/>
          <a:ln w="9525">
            <a:solidFill>
              <a:schemeClr val="folHlink"/>
            </a:solidFill>
            <a:miter lim="800000"/>
            <a:headEnd/>
            <a:tailEnd/>
          </a:ln>
        </p:spPr>
        <p:txBody>
          <a:bodyPr wrap="none" anchor="ctr"/>
          <a:lstStyle/>
          <a:p>
            <a:endParaRPr lang="it-IT" altLang="en-US"/>
          </a:p>
        </p:txBody>
      </p:sp>
      <p:sp>
        <p:nvSpPr>
          <p:cNvPr id="30727" name="Rectangle 11"/>
          <p:cNvSpPr>
            <a:spLocks noChangeArrowheads="1"/>
          </p:cNvSpPr>
          <p:nvPr/>
        </p:nvSpPr>
        <p:spPr bwMode="auto">
          <a:xfrm>
            <a:off x="1476375" y="2492375"/>
            <a:ext cx="3167063" cy="360363"/>
          </a:xfrm>
          <a:prstGeom prst="rect">
            <a:avLst/>
          </a:prstGeom>
          <a:noFill/>
          <a:ln w="9525">
            <a:solidFill>
              <a:schemeClr val="folHlink"/>
            </a:solidFill>
            <a:miter lim="800000"/>
            <a:headEnd/>
            <a:tailEnd/>
          </a:ln>
        </p:spPr>
        <p:txBody>
          <a:bodyPr wrap="none" anchor="ctr"/>
          <a:lstStyle/>
          <a:p>
            <a:endParaRPr lang="it-IT" altLang="en-US"/>
          </a:p>
        </p:txBody>
      </p:sp>
      <p:sp>
        <p:nvSpPr>
          <p:cNvPr id="30728" name="Rectangle 12"/>
          <p:cNvSpPr>
            <a:spLocks noChangeArrowheads="1"/>
          </p:cNvSpPr>
          <p:nvPr/>
        </p:nvSpPr>
        <p:spPr bwMode="auto">
          <a:xfrm>
            <a:off x="1476375" y="3140075"/>
            <a:ext cx="3167063" cy="360363"/>
          </a:xfrm>
          <a:prstGeom prst="rect">
            <a:avLst/>
          </a:prstGeom>
          <a:noFill/>
          <a:ln w="9525">
            <a:solidFill>
              <a:schemeClr val="folHlink"/>
            </a:solidFill>
            <a:miter lim="800000"/>
            <a:headEnd/>
            <a:tailEnd/>
          </a:ln>
        </p:spPr>
        <p:txBody>
          <a:bodyPr wrap="none" anchor="ctr"/>
          <a:lstStyle/>
          <a:p>
            <a:endParaRPr lang="it-IT" altLang="en-US"/>
          </a:p>
        </p:txBody>
      </p:sp>
      <p:sp>
        <p:nvSpPr>
          <p:cNvPr id="30729" name="Rectangle 13"/>
          <p:cNvSpPr>
            <a:spLocks noChangeArrowheads="1"/>
          </p:cNvSpPr>
          <p:nvPr/>
        </p:nvSpPr>
        <p:spPr bwMode="auto">
          <a:xfrm>
            <a:off x="1476375" y="3500438"/>
            <a:ext cx="3167063" cy="360362"/>
          </a:xfrm>
          <a:prstGeom prst="rect">
            <a:avLst/>
          </a:prstGeom>
          <a:noFill/>
          <a:ln w="9525">
            <a:solidFill>
              <a:schemeClr val="folHlink"/>
            </a:solidFill>
            <a:miter lim="800000"/>
            <a:headEnd/>
            <a:tailEnd/>
          </a:ln>
        </p:spPr>
        <p:txBody>
          <a:bodyPr wrap="none" anchor="ctr"/>
          <a:lstStyle/>
          <a:p>
            <a:endParaRPr lang="it-IT" altLang="en-US"/>
          </a:p>
        </p:txBody>
      </p:sp>
      <p:sp>
        <p:nvSpPr>
          <p:cNvPr id="30730" name="Rectangle 14"/>
          <p:cNvSpPr>
            <a:spLocks noChangeArrowheads="1"/>
          </p:cNvSpPr>
          <p:nvPr/>
        </p:nvSpPr>
        <p:spPr bwMode="auto">
          <a:xfrm>
            <a:off x="1476375" y="3860800"/>
            <a:ext cx="3167063" cy="360363"/>
          </a:xfrm>
          <a:prstGeom prst="rect">
            <a:avLst/>
          </a:prstGeom>
          <a:noFill/>
          <a:ln w="9525">
            <a:solidFill>
              <a:schemeClr val="folHlink"/>
            </a:solidFill>
            <a:miter lim="800000"/>
            <a:headEnd/>
            <a:tailEnd/>
          </a:ln>
        </p:spPr>
        <p:txBody>
          <a:bodyPr wrap="none" anchor="ctr"/>
          <a:lstStyle/>
          <a:p>
            <a:endParaRPr lang="it-IT" altLang="en-US"/>
          </a:p>
        </p:txBody>
      </p:sp>
      <p:sp>
        <p:nvSpPr>
          <p:cNvPr id="30731" name="Rectangle 15"/>
          <p:cNvSpPr>
            <a:spLocks noChangeArrowheads="1"/>
          </p:cNvSpPr>
          <p:nvPr/>
        </p:nvSpPr>
        <p:spPr bwMode="auto">
          <a:xfrm>
            <a:off x="1476375" y="4221163"/>
            <a:ext cx="3167063" cy="360362"/>
          </a:xfrm>
          <a:prstGeom prst="rect">
            <a:avLst/>
          </a:prstGeom>
          <a:noFill/>
          <a:ln w="9525">
            <a:solidFill>
              <a:schemeClr val="folHlink"/>
            </a:solidFill>
            <a:miter lim="800000"/>
            <a:headEnd/>
            <a:tailEnd/>
          </a:ln>
        </p:spPr>
        <p:txBody>
          <a:bodyPr wrap="none" anchor="ctr"/>
          <a:lstStyle/>
          <a:p>
            <a:endParaRPr lang="it-IT" altLang="en-US"/>
          </a:p>
        </p:txBody>
      </p:sp>
      <p:sp>
        <p:nvSpPr>
          <p:cNvPr id="30732" name="Rectangle 17"/>
          <p:cNvSpPr>
            <a:spLocks noChangeArrowheads="1"/>
          </p:cNvSpPr>
          <p:nvPr/>
        </p:nvSpPr>
        <p:spPr bwMode="auto">
          <a:xfrm>
            <a:off x="1535113" y="4868863"/>
            <a:ext cx="3167062" cy="360362"/>
          </a:xfrm>
          <a:prstGeom prst="rect">
            <a:avLst/>
          </a:prstGeom>
          <a:noFill/>
          <a:ln w="9525">
            <a:solidFill>
              <a:schemeClr val="folHlink"/>
            </a:solidFill>
            <a:miter lim="800000"/>
            <a:headEnd/>
            <a:tailEnd/>
          </a:ln>
        </p:spPr>
        <p:txBody>
          <a:bodyPr wrap="none" anchor="ctr"/>
          <a:lstStyle/>
          <a:p>
            <a:endParaRPr lang="it-IT" altLang="en-US"/>
          </a:p>
        </p:txBody>
      </p:sp>
      <p:sp>
        <p:nvSpPr>
          <p:cNvPr id="30733" name="Rectangle 18"/>
          <p:cNvSpPr>
            <a:spLocks noChangeArrowheads="1"/>
          </p:cNvSpPr>
          <p:nvPr/>
        </p:nvSpPr>
        <p:spPr bwMode="auto">
          <a:xfrm>
            <a:off x="1476375" y="5516563"/>
            <a:ext cx="3167063" cy="360362"/>
          </a:xfrm>
          <a:prstGeom prst="rect">
            <a:avLst/>
          </a:prstGeom>
          <a:noFill/>
          <a:ln w="9525">
            <a:solidFill>
              <a:schemeClr val="folHlink"/>
            </a:solidFill>
            <a:miter lim="800000"/>
            <a:headEnd/>
            <a:tailEnd/>
          </a:ln>
        </p:spPr>
        <p:txBody>
          <a:bodyPr wrap="none" anchor="ctr"/>
          <a:lstStyle/>
          <a:p>
            <a:endParaRPr lang="it-IT" altLang="en-US"/>
          </a:p>
        </p:txBody>
      </p:sp>
      <p:sp>
        <p:nvSpPr>
          <p:cNvPr id="30734" name="Rectangle 19"/>
          <p:cNvSpPr>
            <a:spLocks noChangeArrowheads="1"/>
          </p:cNvSpPr>
          <p:nvPr/>
        </p:nvSpPr>
        <p:spPr bwMode="auto">
          <a:xfrm>
            <a:off x="1476375" y="5876925"/>
            <a:ext cx="3167063" cy="360363"/>
          </a:xfrm>
          <a:prstGeom prst="rect">
            <a:avLst/>
          </a:prstGeom>
          <a:noFill/>
          <a:ln w="9525">
            <a:solidFill>
              <a:schemeClr val="folHlink"/>
            </a:solidFill>
            <a:miter lim="800000"/>
            <a:headEnd/>
            <a:tailEnd/>
          </a:ln>
        </p:spPr>
        <p:txBody>
          <a:bodyPr wrap="none" anchor="ctr"/>
          <a:lstStyle/>
          <a:p>
            <a:endParaRPr lang="it-IT"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5800" y="188913"/>
            <a:ext cx="7772400" cy="998537"/>
          </a:xfrm>
        </p:spPr>
        <p:txBody>
          <a:bodyPr/>
          <a:lstStyle/>
          <a:p>
            <a:pPr eaLnBrk="1" hangingPunct="1"/>
            <a:r>
              <a:rPr lang="en-GB" altLang="en-US" sz="3200" b="1" smtClean="0"/>
              <a:t>Typical reasoning about interaction/effect modification</a:t>
            </a:r>
            <a:endParaRPr lang="en-US" altLang="en-US" sz="3200" b="1" smtClean="0"/>
          </a:p>
        </p:txBody>
      </p:sp>
      <p:sp>
        <p:nvSpPr>
          <p:cNvPr id="4099" name="Rectangle 3"/>
          <p:cNvSpPr>
            <a:spLocks noGrp="1" noChangeArrowheads="1"/>
          </p:cNvSpPr>
          <p:nvPr>
            <p:ph type="body" idx="1"/>
          </p:nvPr>
        </p:nvSpPr>
        <p:spPr>
          <a:xfrm>
            <a:off x="684213" y="1412875"/>
            <a:ext cx="7772400" cy="4248150"/>
          </a:xfrm>
        </p:spPr>
        <p:txBody>
          <a:bodyPr/>
          <a:lstStyle/>
          <a:p>
            <a:pPr eaLnBrk="1" hangingPunct="1">
              <a:buFont typeface="Wingdings" pitchFamily="2" charset="2"/>
              <a:buNone/>
            </a:pPr>
            <a:r>
              <a:rPr lang="en-US" altLang="en-US" sz="2400" smtClean="0"/>
              <a:t>To adjust for gender as a confounder we estimate the stratum-specific effects and then pool them</a:t>
            </a:r>
          </a:p>
          <a:p>
            <a:pPr eaLnBrk="1" hangingPunct="1">
              <a:buFont typeface="Wingdings" pitchFamily="2" charset="2"/>
              <a:buNone/>
            </a:pPr>
            <a:r>
              <a:rPr lang="en-US" altLang="en-US" sz="2400" smtClean="0"/>
              <a:t>BUT, if strata specific estimates are different we say that there is effect modification</a:t>
            </a:r>
          </a:p>
          <a:p>
            <a:pPr eaLnBrk="1" hangingPunct="1">
              <a:buFont typeface="Wingdings" pitchFamily="2" charset="2"/>
              <a:buNone/>
            </a:pPr>
            <a:endParaRPr lang="en-US" altLang="en-US" sz="1800" smtClean="0"/>
          </a:p>
          <a:p>
            <a:pPr eaLnBrk="1" hangingPunct="1">
              <a:buFont typeface="Wingdings" pitchFamily="2" charset="2"/>
              <a:buNone/>
            </a:pPr>
            <a:r>
              <a:rPr lang="en-US" altLang="en-US" sz="2400" smtClean="0"/>
              <a:t>H&amp;N cancer risk for vegetable intake (low vs. high)</a:t>
            </a:r>
          </a:p>
          <a:p>
            <a:pPr eaLnBrk="1" hangingPunct="1">
              <a:buFont typeface="Wingdings" pitchFamily="2" charset="2"/>
              <a:buNone/>
            </a:pPr>
            <a:endParaRPr lang="en-US" altLang="en-US" sz="2400" smtClean="0"/>
          </a:p>
          <a:p>
            <a:pPr eaLnBrk="1" hangingPunct="1">
              <a:buFont typeface="Wingdings" pitchFamily="2" charset="2"/>
              <a:buNone/>
            </a:pPr>
            <a:r>
              <a:rPr lang="en-US" altLang="en-US" sz="2400" smtClean="0"/>
              <a:t>RR</a:t>
            </a:r>
            <a:r>
              <a:rPr lang="en-US" altLang="en-US" sz="2400" baseline="-25000" smtClean="0"/>
              <a:t>men</a:t>
            </a:r>
            <a:r>
              <a:rPr lang="en-US" altLang="en-US" sz="2400" smtClean="0"/>
              <a:t> 	     = 1.5	 RR</a:t>
            </a:r>
            <a:r>
              <a:rPr lang="en-US" altLang="en-US" sz="2400" baseline="-25000" smtClean="0"/>
              <a:t>men</a:t>
            </a:r>
            <a:r>
              <a:rPr lang="en-US" altLang="en-US" sz="2400" smtClean="0"/>
              <a:t> 	     = 1.2</a:t>
            </a:r>
          </a:p>
          <a:p>
            <a:pPr eaLnBrk="1" hangingPunct="1">
              <a:buFont typeface="Wingdings" pitchFamily="2" charset="2"/>
              <a:buNone/>
            </a:pPr>
            <a:r>
              <a:rPr lang="en-US" altLang="en-US" sz="2400" smtClean="0"/>
              <a:t>RR</a:t>
            </a:r>
            <a:r>
              <a:rPr lang="en-US" altLang="en-US" sz="2400" baseline="-25000" smtClean="0"/>
              <a:t>women</a:t>
            </a:r>
            <a:r>
              <a:rPr lang="en-US" altLang="en-US" sz="2400" smtClean="0"/>
              <a:t>  	     = 1.4	 RR</a:t>
            </a:r>
            <a:r>
              <a:rPr lang="en-US" altLang="en-US" sz="2400" baseline="-25000" smtClean="0"/>
              <a:t>women</a:t>
            </a:r>
            <a:r>
              <a:rPr lang="en-US" altLang="en-US" sz="2400" smtClean="0"/>
              <a:t>  	     = 2.3</a:t>
            </a:r>
          </a:p>
          <a:p>
            <a:pPr eaLnBrk="1" hangingPunct="1">
              <a:buFont typeface="Wingdings" pitchFamily="2" charset="2"/>
              <a:buNone/>
            </a:pPr>
            <a:r>
              <a:rPr lang="en-US" altLang="en-US" sz="2400" smtClean="0"/>
              <a:t>			</a:t>
            </a:r>
          </a:p>
        </p:txBody>
      </p:sp>
      <p:sp>
        <p:nvSpPr>
          <p:cNvPr id="4100" name="Text Box 4"/>
          <p:cNvSpPr txBox="1">
            <a:spLocks noChangeArrowheads="1"/>
          </p:cNvSpPr>
          <p:nvPr/>
        </p:nvSpPr>
        <p:spPr bwMode="auto">
          <a:xfrm>
            <a:off x="684213" y="6092825"/>
            <a:ext cx="3240087" cy="457200"/>
          </a:xfrm>
          <a:prstGeom prst="rect">
            <a:avLst/>
          </a:prstGeom>
          <a:noFill/>
          <a:ln w="9525">
            <a:noFill/>
            <a:miter lim="800000"/>
            <a:headEnd/>
            <a:tailEnd/>
          </a:ln>
        </p:spPr>
        <p:txBody>
          <a:bodyPr>
            <a:spAutoFit/>
          </a:bodyPr>
          <a:lstStyle/>
          <a:p>
            <a:pPr>
              <a:spcBef>
                <a:spcPct val="50000"/>
              </a:spcBef>
            </a:pPr>
            <a:r>
              <a:rPr lang="en-US" altLang="en-US">
                <a:latin typeface="Times New Roman" pitchFamily="18" charset="0"/>
              </a:rPr>
              <a:t>CAN be pooled</a:t>
            </a:r>
          </a:p>
        </p:txBody>
      </p:sp>
      <p:sp>
        <p:nvSpPr>
          <p:cNvPr id="4101" name="Text Box 5"/>
          <p:cNvSpPr txBox="1">
            <a:spLocks noChangeArrowheads="1"/>
          </p:cNvSpPr>
          <p:nvPr/>
        </p:nvSpPr>
        <p:spPr bwMode="auto">
          <a:xfrm>
            <a:off x="4356100" y="6092825"/>
            <a:ext cx="3671888" cy="457200"/>
          </a:xfrm>
          <a:prstGeom prst="rect">
            <a:avLst/>
          </a:prstGeom>
          <a:noFill/>
          <a:ln w="9525">
            <a:noFill/>
            <a:miter lim="800000"/>
            <a:headEnd/>
            <a:tailEnd/>
          </a:ln>
        </p:spPr>
        <p:txBody>
          <a:bodyPr>
            <a:spAutoFit/>
          </a:bodyPr>
          <a:lstStyle/>
          <a:p>
            <a:pPr>
              <a:spcBef>
                <a:spcPct val="50000"/>
              </a:spcBef>
            </a:pPr>
            <a:r>
              <a:rPr lang="en-US" altLang="en-US">
                <a:latin typeface="Times New Roman" pitchFamily="18" charset="0"/>
              </a:rPr>
              <a:t>EFFECT MODIFICATION</a:t>
            </a:r>
          </a:p>
        </p:txBody>
      </p:sp>
      <p:sp>
        <p:nvSpPr>
          <p:cNvPr id="4102" name="Line 6"/>
          <p:cNvSpPr>
            <a:spLocks noChangeShapeType="1"/>
          </p:cNvSpPr>
          <p:nvPr/>
        </p:nvSpPr>
        <p:spPr bwMode="auto">
          <a:xfrm flipV="1">
            <a:off x="1908175" y="5445125"/>
            <a:ext cx="215900" cy="647700"/>
          </a:xfrm>
          <a:prstGeom prst="line">
            <a:avLst/>
          </a:prstGeom>
          <a:noFill/>
          <a:ln w="25400">
            <a:solidFill>
              <a:srgbClr val="008000"/>
            </a:solidFill>
            <a:round/>
            <a:headEnd/>
            <a:tailEnd type="triangle" w="med" len="med"/>
          </a:ln>
        </p:spPr>
        <p:txBody>
          <a:bodyPr/>
          <a:lstStyle/>
          <a:p>
            <a:endParaRPr lang="it-IT"/>
          </a:p>
        </p:txBody>
      </p:sp>
      <p:sp>
        <p:nvSpPr>
          <p:cNvPr id="4103" name="Line 7"/>
          <p:cNvSpPr>
            <a:spLocks noChangeShapeType="1"/>
          </p:cNvSpPr>
          <p:nvPr/>
        </p:nvSpPr>
        <p:spPr bwMode="auto">
          <a:xfrm flipV="1">
            <a:off x="5292725" y="5373688"/>
            <a:ext cx="215900" cy="647700"/>
          </a:xfrm>
          <a:prstGeom prst="line">
            <a:avLst/>
          </a:prstGeom>
          <a:noFill/>
          <a:ln w="25400">
            <a:solidFill>
              <a:srgbClr val="008000"/>
            </a:solidFill>
            <a:round/>
            <a:headEnd/>
            <a:tailEnd type="triangle" w="med" len="med"/>
          </a:ln>
        </p:spPr>
        <p:txBody>
          <a:bodyPr/>
          <a:lstStyle/>
          <a:p>
            <a:endParaRPr lang="it-IT"/>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GB" altLang="en-US" b="1" smtClean="0"/>
              <a:t>Note</a:t>
            </a:r>
          </a:p>
        </p:txBody>
      </p:sp>
      <p:sp>
        <p:nvSpPr>
          <p:cNvPr id="31747" name="Rectangle 3"/>
          <p:cNvSpPr>
            <a:spLocks noGrp="1" noChangeArrowheads="1"/>
          </p:cNvSpPr>
          <p:nvPr>
            <p:ph type="body" idx="1"/>
          </p:nvPr>
        </p:nvSpPr>
        <p:spPr>
          <a:xfrm>
            <a:off x="762000" y="1268413"/>
            <a:ext cx="7926388" cy="4979987"/>
          </a:xfrm>
        </p:spPr>
        <p:txBody>
          <a:bodyPr/>
          <a:lstStyle/>
          <a:p>
            <a:pPr eaLnBrk="1" hangingPunct="1">
              <a:lnSpc>
                <a:spcPct val="80000"/>
              </a:lnSpc>
            </a:pPr>
            <a:r>
              <a:rPr lang="en-GB" altLang="en-US" sz="2400" smtClean="0"/>
              <a:t>Presence of interaction implies that at least one of these response types is present</a:t>
            </a:r>
          </a:p>
          <a:p>
            <a:pPr eaLnBrk="1" hangingPunct="1">
              <a:lnSpc>
                <a:spcPct val="80000"/>
              </a:lnSpc>
            </a:pPr>
            <a:r>
              <a:rPr lang="en-GB" altLang="en-US" sz="2400" smtClean="0"/>
              <a:t>Absence of interaction may imply perfect cancellation of the different interactive response types</a:t>
            </a:r>
          </a:p>
          <a:p>
            <a:pPr eaLnBrk="1" hangingPunct="1">
              <a:lnSpc>
                <a:spcPct val="80000"/>
              </a:lnSpc>
            </a:pPr>
            <a:r>
              <a:rPr lang="en-GB" altLang="en-US" sz="2400" smtClean="0"/>
              <a:t>It is possible to define specific forms of interaction of interest (e.g. Type 8). </a:t>
            </a:r>
          </a:p>
          <a:p>
            <a:pPr eaLnBrk="1" hangingPunct="1">
              <a:lnSpc>
                <a:spcPct val="80000"/>
              </a:lnSpc>
            </a:pPr>
            <a:endParaRPr lang="en-GB" altLang="en-US" sz="2400" smtClean="0"/>
          </a:p>
          <a:p>
            <a:pPr eaLnBrk="1" hangingPunct="1">
              <a:lnSpc>
                <a:spcPct val="80000"/>
              </a:lnSpc>
            </a:pPr>
            <a:r>
              <a:rPr lang="en-GB" altLang="en-US" sz="2400" smtClean="0"/>
              <a:t>If we calculate the interaction coefficient (R</a:t>
            </a:r>
            <a:r>
              <a:rPr lang="en-GB" altLang="en-US" sz="2400" baseline="-25000" smtClean="0"/>
              <a:t>11</a:t>
            </a:r>
            <a:r>
              <a:rPr lang="en-GB" altLang="en-US" sz="2400" smtClean="0"/>
              <a:t>-R</a:t>
            </a:r>
            <a:r>
              <a:rPr lang="en-GB" altLang="en-US" sz="2400" baseline="-25000" smtClean="0"/>
              <a:t>01</a:t>
            </a:r>
            <a:r>
              <a:rPr lang="en-GB" altLang="en-US" sz="2400" smtClean="0"/>
              <a:t>-R</a:t>
            </a:r>
            <a:r>
              <a:rPr lang="en-GB" altLang="en-US" sz="2400" baseline="-25000" smtClean="0"/>
              <a:t>10</a:t>
            </a:r>
            <a:r>
              <a:rPr lang="en-GB" altLang="en-US" sz="2400" smtClean="0"/>
              <a:t>+R</a:t>
            </a:r>
            <a:r>
              <a:rPr lang="en-GB" altLang="en-US" sz="2400" baseline="-25000" smtClean="0"/>
              <a:t>00</a:t>
            </a:r>
            <a:r>
              <a:rPr lang="en-GB" altLang="en-US" sz="2400" smtClean="0"/>
              <a:t>), the same result, say IC=1, is obtained for, say, Type 3 ( 1 1 0 1) and Type 8 (1 0 0 0) individuals. </a:t>
            </a:r>
          </a:p>
          <a:p>
            <a:pPr eaLnBrk="1" hangingPunct="1">
              <a:lnSpc>
                <a:spcPct val="80000"/>
              </a:lnSpc>
              <a:buFont typeface="Wingdings" pitchFamily="2" charset="2"/>
              <a:buNone/>
            </a:pPr>
            <a:r>
              <a:rPr lang="en-GB" altLang="en-US" sz="2400" smtClean="0"/>
              <a:t>	</a:t>
            </a:r>
            <a:r>
              <a:rPr lang="en-GB" altLang="en-US" sz="2400" smtClean="0">
                <a:sym typeface="Wingdings" pitchFamily="2" charset="2"/>
              </a:rPr>
              <a:t> In type 3 there is preventive antagonism (the preventive effect of one exposure is blocked by the other)</a:t>
            </a:r>
          </a:p>
          <a:p>
            <a:pPr eaLnBrk="1" hangingPunct="1">
              <a:lnSpc>
                <a:spcPct val="80000"/>
              </a:lnSpc>
              <a:buFont typeface="Wingdings" pitchFamily="2" charset="2"/>
              <a:buNone/>
            </a:pPr>
            <a:r>
              <a:rPr lang="en-GB" altLang="en-US" sz="2400" smtClean="0">
                <a:sym typeface="Wingdings" pitchFamily="2" charset="2"/>
              </a:rPr>
              <a:t>	 in type 8 there is causal synergism: presence of the two exposures cause the event</a:t>
            </a:r>
            <a:endParaRPr lang="en-GB" altLang="en-US" sz="240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381000" y="188913"/>
            <a:ext cx="8534400" cy="473075"/>
          </a:xfrm>
        </p:spPr>
        <p:txBody>
          <a:bodyPr/>
          <a:lstStyle/>
          <a:p>
            <a:pPr eaLnBrk="1" hangingPunct="1"/>
            <a:r>
              <a:rPr lang="en-GB" altLang="en-US" sz="3200" b="1" smtClean="0"/>
              <a:t>No interaction</a:t>
            </a:r>
          </a:p>
        </p:txBody>
      </p:sp>
      <p:sp>
        <p:nvSpPr>
          <p:cNvPr id="32771" name="Rectangle 3"/>
          <p:cNvSpPr>
            <a:spLocks noGrp="1" noChangeArrowheads="1"/>
          </p:cNvSpPr>
          <p:nvPr>
            <p:ph type="body" idx="1"/>
          </p:nvPr>
        </p:nvSpPr>
        <p:spPr>
          <a:xfrm>
            <a:off x="250825" y="1052513"/>
            <a:ext cx="8497888" cy="2592387"/>
          </a:xfrm>
        </p:spPr>
        <p:txBody>
          <a:bodyPr/>
          <a:lstStyle/>
          <a:p>
            <a:pPr eaLnBrk="1" hangingPunct="1">
              <a:lnSpc>
                <a:spcPct val="90000"/>
              </a:lnSpc>
              <a:buFont typeface="Wingdings" pitchFamily="2" charset="2"/>
              <a:buNone/>
            </a:pPr>
            <a:r>
              <a:rPr lang="en-GB" altLang="en-US" sz="2000" smtClean="0">
                <a:latin typeface="Helvetica" pitchFamily="34" charset="0"/>
              </a:rPr>
              <a:t>Type 	A</a:t>
            </a:r>
            <a:r>
              <a:rPr lang="en-GB" altLang="en-US" sz="2000" baseline="-25000" smtClean="0">
                <a:latin typeface="Helvetica" pitchFamily="34" charset="0"/>
              </a:rPr>
              <a:t>1</a:t>
            </a:r>
            <a:r>
              <a:rPr lang="en-GB" altLang="en-US" sz="2000" smtClean="0">
                <a:latin typeface="Helvetica" pitchFamily="34" charset="0"/>
              </a:rPr>
              <a:t>E</a:t>
            </a:r>
            <a:r>
              <a:rPr lang="en-GB" altLang="en-US" sz="2000" baseline="-25000" smtClean="0">
                <a:latin typeface="Helvetica" pitchFamily="34" charset="0"/>
              </a:rPr>
              <a:t>1</a:t>
            </a:r>
            <a:r>
              <a:rPr lang="en-GB" altLang="en-US" sz="2000" smtClean="0">
                <a:latin typeface="Helvetica" pitchFamily="34" charset="0"/>
              </a:rPr>
              <a:t>	A</a:t>
            </a:r>
            <a:r>
              <a:rPr lang="en-GB" altLang="en-US" sz="2000" baseline="-25000" smtClean="0">
                <a:latin typeface="Helvetica" pitchFamily="34" charset="0"/>
              </a:rPr>
              <a:t>0</a:t>
            </a:r>
            <a:r>
              <a:rPr lang="en-GB" altLang="en-US" sz="2000" smtClean="0">
                <a:latin typeface="Helvetica" pitchFamily="34" charset="0"/>
              </a:rPr>
              <a:t>E</a:t>
            </a:r>
            <a:r>
              <a:rPr lang="en-GB" altLang="en-US" sz="2000" baseline="-25000" smtClean="0">
                <a:latin typeface="Helvetica" pitchFamily="34" charset="0"/>
              </a:rPr>
              <a:t>1	</a:t>
            </a:r>
            <a:r>
              <a:rPr lang="en-GB" altLang="en-US" sz="2000" smtClean="0">
                <a:latin typeface="Helvetica" pitchFamily="34" charset="0"/>
              </a:rPr>
              <a:t>A</a:t>
            </a:r>
            <a:r>
              <a:rPr lang="en-GB" altLang="en-US" sz="2000" baseline="-25000" smtClean="0">
                <a:latin typeface="Helvetica" pitchFamily="34" charset="0"/>
              </a:rPr>
              <a:t>1</a:t>
            </a:r>
            <a:r>
              <a:rPr lang="en-GB" altLang="en-US" sz="2000" smtClean="0">
                <a:latin typeface="Helvetica" pitchFamily="34" charset="0"/>
              </a:rPr>
              <a:t>E</a:t>
            </a:r>
            <a:r>
              <a:rPr lang="en-GB" altLang="en-US" sz="2000" baseline="-25000" smtClean="0">
                <a:latin typeface="Helvetica" pitchFamily="34" charset="0"/>
              </a:rPr>
              <a:t>0</a:t>
            </a:r>
            <a:r>
              <a:rPr lang="en-GB" altLang="en-US" sz="2000" smtClean="0">
                <a:latin typeface="Helvetica" pitchFamily="34" charset="0"/>
              </a:rPr>
              <a:t>	A</a:t>
            </a:r>
            <a:r>
              <a:rPr lang="en-GB" altLang="en-US" sz="2000" baseline="-25000" smtClean="0">
                <a:latin typeface="Helvetica" pitchFamily="34" charset="0"/>
              </a:rPr>
              <a:t>0</a:t>
            </a:r>
            <a:r>
              <a:rPr lang="en-GB" altLang="en-US" sz="2000" smtClean="0">
                <a:latin typeface="Helvetica" pitchFamily="34" charset="0"/>
              </a:rPr>
              <a:t>E</a:t>
            </a:r>
            <a:r>
              <a:rPr lang="en-GB" altLang="en-US" sz="2000" baseline="-25000" smtClean="0">
                <a:latin typeface="Helvetica" pitchFamily="34" charset="0"/>
              </a:rPr>
              <a:t>0	</a:t>
            </a:r>
            <a:r>
              <a:rPr lang="en-GB" altLang="en-US" sz="2000" smtClean="0">
                <a:latin typeface="Helvetica" pitchFamily="34" charset="0"/>
              </a:rPr>
              <a:t>p (proportion of individuals with 							that response type)</a:t>
            </a:r>
          </a:p>
          <a:p>
            <a:pPr eaLnBrk="1" hangingPunct="1">
              <a:lnSpc>
                <a:spcPct val="90000"/>
              </a:lnSpc>
              <a:buFont typeface="Wingdings" pitchFamily="2" charset="2"/>
              <a:buNone/>
            </a:pPr>
            <a:r>
              <a:rPr lang="en-GB" altLang="en-US" sz="2000" smtClean="0">
                <a:latin typeface="Helvetica" pitchFamily="34" charset="0"/>
              </a:rPr>
              <a:t>1		1	1	1	1	p1</a:t>
            </a:r>
          </a:p>
          <a:p>
            <a:pPr eaLnBrk="1" hangingPunct="1">
              <a:lnSpc>
                <a:spcPct val="90000"/>
              </a:lnSpc>
              <a:buFont typeface="Wingdings" pitchFamily="2" charset="2"/>
              <a:buNone/>
            </a:pPr>
            <a:r>
              <a:rPr lang="en-GB" altLang="en-US" sz="2000" smtClean="0">
                <a:latin typeface="Helvetica" pitchFamily="34" charset="0"/>
              </a:rPr>
              <a:t>4		1	1	0	0	p4</a:t>
            </a:r>
          </a:p>
          <a:p>
            <a:pPr eaLnBrk="1" hangingPunct="1">
              <a:lnSpc>
                <a:spcPct val="90000"/>
              </a:lnSpc>
              <a:buFont typeface="Wingdings" pitchFamily="2" charset="2"/>
              <a:buNone/>
            </a:pPr>
            <a:r>
              <a:rPr lang="en-GB" altLang="en-US" sz="2000" smtClean="0">
                <a:latin typeface="Helvetica" pitchFamily="34" charset="0"/>
              </a:rPr>
              <a:t>6		1	0	1	0	p6</a:t>
            </a:r>
          </a:p>
          <a:p>
            <a:pPr eaLnBrk="1" hangingPunct="1">
              <a:lnSpc>
                <a:spcPct val="90000"/>
              </a:lnSpc>
              <a:buFont typeface="Wingdings" pitchFamily="2" charset="2"/>
              <a:buNone/>
            </a:pPr>
            <a:r>
              <a:rPr lang="en-GB" altLang="en-US" sz="2000" smtClean="0">
                <a:latin typeface="Helvetica" pitchFamily="34" charset="0"/>
              </a:rPr>
              <a:t>11		0	1	0	1	p11</a:t>
            </a:r>
          </a:p>
          <a:p>
            <a:pPr eaLnBrk="1" hangingPunct="1">
              <a:lnSpc>
                <a:spcPct val="90000"/>
              </a:lnSpc>
              <a:buFont typeface="Wingdings" pitchFamily="2" charset="2"/>
              <a:buNone/>
            </a:pPr>
            <a:r>
              <a:rPr lang="en-GB" altLang="en-US" sz="2000" smtClean="0">
                <a:latin typeface="Helvetica" pitchFamily="34" charset="0"/>
              </a:rPr>
              <a:t>13		0	0	1	1	p13</a:t>
            </a:r>
          </a:p>
          <a:p>
            <a:pPr eaLnBrk="1" hangingPunct="1">
              <a:lnSpc>
                <a:spcPct val="90000"/>
              </a:lnSpc>
              <a:buFont typeface="Wingdings" pitchFamily="2" charset="2"/>
              <a:buNone/>
            </a:pPr>
            <a:r>
              <a:rPr lang="en-GB" altLang="en-US" sz="2000" smtClean="0">
                <a:latin typeface="Helvetica" pitchFamily="34" charset="0"/>
              </a:rPr>
              <a:t>16		0	0	0	0	p16</a:t>
            </a:r>
          </a:p>
          <a:p>
            <a:pPr eaLnBrk="1" hangingPunct="1">
              <a:lnSpc>
                <a:spcPct val="90000"/>
              </a:lnSpc>
              <a:buFont typeface="Wingdings" pitchFamily="2" charset="2"/>
              <a:buNone/>
            </a:pPr>
            <a:endParaRPr lang="en-GB" altLang="en-US" sz="2000" smtClean="0">
              <a:latin typeface="Helvetica" pitchFamily="34" charset="0"/>
            </a:endParaRPr>
          </a:p>
          <a:p>
            <a:pPr eaLnBrk="1" hangingPunct="1">
              <a:lnSpc>
                <a:spcPct val="90000"/>
              </a:lnSpc>
              <a:buFont typeface="Wingdings" pitchFamily="2" charset="2"/>
              <a:buNone/>
            </a:pPr>
            <a:endParaRPr lang="en-GB" altLang="en-US" sz="2000" smtClean="0">
              <a:latin typeface="Helvetica" pitchFamily="34" charset="0"/>
            </a:endParaRPr>
          </a:p>
        </p:txBody>
      </p:sp>
      <p:sp>
        <p:nvSpPr>
          <p:cNvPr id="32772" name="Text Box 10"/>
          <p:cNvSpPr txBox="1">
            <a:spLocks noChangeArrowheads="1"/>
          </p:cNvSpPr>
          <p:nvPr/>
        </p:nvSpPr>
        <p:spPr bwMode="auto">
          <a:xfrm>
            <a:off x="323850" y="3860800"/>
            <a:ext cx="8569325" cy="2892425"/>
          </a:xfrm>
          <a:prstGeom prst="rect">
            <a:avLst/>
          </a:prstGeom>
          <a:noFill/>
          <a:ln w="9525">
            <a:noFill/>
            <a:miter lim="800000"/>
            <a:headEnd/>
            <a:tailEnd/>
          </a:ln>
        </p:spPr>
        <p:txBody>
          <a:bodyPr>
            <a:spAutoFit/>
          </a:bodyPr>
          <a:lstStyle/>
          <a:p>
            <a:pPr>
              <a:spcBef>
                <a:spcPct val="50000"/>
              </a:spcBef>
            </a:pPr>
            <a:r>
              <a:rPr lang="en-GB" altLang="en-US" sz="2000"/>
              <a:t>Average population Risks</a:t>
            </a:r>
          </a:p>
          <a:p>
            <a:pPr>
              <a:spcBef>
                <a:spcPct val="50000"/>
              </a:spcBef>
            </a:pPr>
            <a:r>
              <a:rPr lang="en-GB" altLang="en-US" sz="2000"/>
              <a:t>R</a:t>
            </a:r>
            <a:r>
              <a:rPr lang="en-GB" altLang="en-US" sz="2000" baseline="-25000"/>
              <a:t>11</a:t>
            </a:r>
            <a:r>
              <a:rPr lang="en-GB" altLang="en-US" sz="2000"/>
              <a:t> = p1+p4+p6</a:t>
            </a:r>
            <a:r>
              <a:rPr lang="en-GB" altLang="en-US"/>
              <a:t> </a:t>
            </a:r>
            <a:r>
              <a:rPr lang="en-GB" altLang="en-US" sz="1800"/>
              <a:t>(individuals who develop the disease when A=1 and E=1) </a:t>
            </a:r>
          </a:p>
          <a:p>
            <a:pPr>
              <a:spcBef>
                <a:spcPct val="50000"/>
              </a:spcBef>
            </a:pPr>
            <a:r>
              <a:rPr lang="en-GB" altLang="en-US" sz="2000"/>
              <a:t>R</a:t>
            </a:r>
            <a:r>
              <a:rPr lang="en-GB" altLang="en-US" sz="2000" baseline="-25000"/>
              <a:t>01</a:t>
            </a:r>
            <a:r>
              <a:rPr lang="en-GB" altLang="en-US" sz="2000"/>
              <a:t> = p1+p4+p11;   R</a:t>
            </a:r>
            <a:r>
              <a:rPr lang="en-GB" altLang="en-US" sz="2000" baseline="-25000"/>
              <a:t>10</a:t>
            </a:r>
            <a:r>
              <a:rPr lang="en-GB" altLang="en-US" sz="2000"/>
              <a:t> = p1+p6+p13; R</a:t>
            </a:r>
            <a:r>
              <a:rPr lang="en-GB" altLang="en-US" sz="2000" baseline="-25000"/>
              <a:t>00</a:t>
            </a:r>
            <a:r>
              <a:rPr lang="en-GB" altLang="en-US" sz="2000"/>
              <a:t> = p1+p11+p13</a:t>
            </a:r>
          </a:p>
          <a:p>
            <a:pPr>
              <a:spcBef>
                <a:spcPct val="50000"/>
              </a:spcBef>
            </a:pPr>
            <a:r>
              <a:rPr lang="en-GB" altLang="en-US" sz="2000"/>
              <a:t>R</a:t>
            </a:r>
            <a:r>
              <a:rPr lang="en-GB" altLang="en-US" sz="2000" baseline="-25000"/>
              <a:t>11  </a:t>
            </a:r>
            <a:r>
              <a:rPr lang="en-GB" altLang="en-US" sz="2000"/>
              <a:t>- R</a:t>
            </a:r>
            <a:r>
              <a:rPr lang="en-GB" altLang="en-US" sz="2000" baseline="-25000"/>
              <a:t>01</a:t>
            </a:r>
            <a:r>
              <a:rPr lang="en-GB" altLang="en-US" sz="2000"/>
              <a:t> = p6 – p11</a:t>
            </a:r>
          </a:p>
          <a:p>
            <a:pPr>
              <a:spcBef>
                <a:spcPct val="50000"/>
              </a:spcBef>
            </a:pPr>
            <a:r>
              <a:rPr lang="en-GB" altLang="en-US" sz="2000"/>
              <a:t> R</a:t>
            </a:r>
            <a:r>
              <a:rPr lang="en-GB" altLang="en-US" sz="2000" baseline="-25000"/>
              <a:t>01 </a:t>
            </a:r>
            <a:r>
              <a:rPr lang="en-GB" altLang="en-US" sz="2000"/>
              <a:t>– R</a:t>
            </a:r>
            <a:r>
              <a:rPr lang="en-GB" altLang="en-US" sz="2000" baseline="-25000"/>
              <a:t>00</a:t>
            </a:r>
            <a:r>
              <a:rPr lang="en-GB" altLang="en-US" sz="2000"/>
              <a:t> = p6– p11 		THUS</a:t>
            </a:r>
          </a:p>
          <a:p>
            <a:pPr>
              <a:spcBef>
                <a:spcPct val="50000"/>
              </a:spcBef>
            </a:pPr>
            <a:r>
              <a:rPr lang="en-GB" altLang="en-US" sz="2000"/>
              <a:t>				 </a:t>
            </a:r>
            <a:r>
              <a:rPr lang="en-GB" altLang="en-US">
                <a:solidFill>
                  <a:srgbClr val="000099"/>
                </a:solidFill>
              </a:rPr>
              <a:t>R</a:t>
            </a:r>
            <a:r>
              <a:rPr lang="en-GB" altLang="en-US" baseline="-25000">
                <a:solidFill>
                  <a:srgbClr val="000099"/>
                </a:solidFill>
              </a:rPr>
              <a:t>11</a:t>
            </a:r>
            <a:r>
              <a:rPr lang="en-GB" altLang="en-US">
                <a:solidFill>
                  <a:srgbClr val="000099"/>
                </a:solidFill>
              </a:rPr>
              <a:t>  - R</a:t>
            </a:r>
            <a:r>
              <a:rPr lang="en-GB" altLang="en-US" baseline="-25000">
                <a:solidFill>
                  <a:srgbClr val="000099"/>
                </a:solidFill>
              </a:rPr>
              <a:t>01</a:t>
            </a:r>
            <a:r>
              <a:rPr lang="en-GB" altLang="en-US">
                <a:solidFill>
                  <a:srgbClr val="000099"/>
                </a:solidFill>
              </a:rPr>
              <a:t> = R</a:t>
            </a:r>
            <a:r>
              <a:rPr lang="en-GB" altLang="en-US" baseline="-25000">
                <a:solidFill>
                  <a:srgbClr val="000099"/>
                </a:solidFill>
              </a:rPr>
              <a:t>01</a:t>
            </a:r>
            <a:r>
              <a:rPr lang="en-GB" altLang="en-US">
                <a:solidFill>
                  <a:srgbClr val="000099"/>
                </a:solidFill>
              </a:rPr>
              <a:t> – R</a:t>
            </a:r>
            <a:r>
              <a:rPr lang="en-GB" altLang="en-US" baseline="-25000">
                <a:solidFill>
                  <a:srgbClr val="000099"/>
                </a:solidFill>
              </a:rPr>
              <a:t>00</a:t>
            </a:r>
            <a:r>
              <a:rPr lang="en-GB" altLang="en-US">
                <a:solidFill>
                  <a:srgbClr val="000099"/>
                </a:solidFill>
              </a:rPr>
              <a:t> </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a:xfrm>
            <a:off x="381000" y="76200"/>
            <a:ext cx="8458200" cy="1143000"/>
          </a:xfrm>
        </p:spPr>
        <p:txBody>
          <a:bodyPr anchor="ctr"/>
          <a:lstStyle/>
          <a:p>
            <a:pPr eaLnBrk="1" hangingPunct="1"/>
            <a:r>
              <a:rPr lang="en-US" altLang="en-US" sz="3200" b="1" smtClean="0"/>
              <a:t>The sufficient-component causes model</a:t>
            </a:r>
            <a:endParaRPr lang="en-US" altLang="en-US" sz="3200" smtClean="0"/>
          </a:p>
        </p:txBody>
      </p:sp>
      <p:sp>
        <p:nvSpPr>
          <p:cNvPr id="33795" name="Text Box 3"/>
          <p:cNvSpPr txBox="1">
            <a:spLocks noChangeArrowheads="1"/>
          </p:cNvSpPr>
          <p:nvPr/>
        </p:nvSpPr>
        <p:spPr bwMode="auto">
          <a:xfrm>
            <a:off x="609600" y="1371600"/>
            <a:ext cx="7010400" cy="946150"/>
          </a:xfrm>
          <a:prstGeom prst="rect">
            <a:avLst/>
          </a:prstGeom>
          <a:noFill/>
          <a:ln w="9525">
            <a:noFill/>
            <a:miter lim="800000"/>
            <a:headEnd/>
            <a:tailEnd/>
          </a:ln>
        </p:spPr>
        <p:txBody>
          <a:bodyPr>
            <a:spAutoFit/>
          </a:bodyPr>
          <a:lstStyle/>
          <a:p>
            <a:pPr>
              <a:spcBef>
                <a:spcPct val="50000"/>
              </a:spcBef>
            </a:pPr>
            <a:r>
              <a:rPr lang="it-IT" altLang="en-US" sz="2800">
                <a:latin typeface="Arial" charset="0"/>
              </a:rPr>
              <a:t>Causal mechanism for lung cancer in an individual:</a:t>
            </a:r>
          </a:p>
        </p:txBody>
      </p:sp>
      <p:sp>
        <p:nvSpPr>
          <p:cNvPr id="33796" name="Oval 4"/>
          <p:cNvSpPr>
            <a:spLocks noChangeArrowheads="1"/>
          </p:cNvSpPr>
          <p:nvPr/>
        </p:nvSpPr>
        <p:spPr bwMode="auto">
          <a:xfrm>
            <a:off x="3505200" y="2667000"/>
            <a:ext cx="1524000" cy="1447800"/>
          </a:xfrm>
          <a:prstGeom prst="ellipse">
            <a:avLst/>
          </a:prstGeom>
          <a:noFill/>
          <a:ln w="25400">
            <a:solidFill>
              <a:schemeClr val="tx1"/>
            </a:solidFill>
            <a:round/>
            <a:headEnd/>
            <a:tailEnd/>
          </a:ln>
        </p:spPr>
        <p:txBody>
          <a:bodyPr wrap="none" anchor="ctr"/>
          <a:lstStyle/>
          <a:p>
            <a:endParaRPr lang="it-IT" altLang="en-US">
              <a:latin typeface="Times New Roman" pitchFamily="18" charset="0"/>
            </a:endParaRPr>
          </a:p>
        </p:txBody>
      </p:sp>
      <p:sp>
        <p:nvSpPr>
          <p:cNvPr id="33797" name="Line 5"/>
          <p:cNvSpPr>
            <a:spLocks noChangeShapeType="1"/>
          </p:cNvSpPr>
          <p:nvPr/>
        </p:nvSpPr>
        <p:spPr bwMode="auto">
          <a:xfrm>
            <a:off x="3505200" y="3429000"/>
            <a:ext cx="1524000" cy="0"/>
          </a:xfrm>
          <a:prstGeom prst="line">
            <a:avLst/>
          </a:prstGeom>
          <a:noFill/>
          <a:ln w="25400">
            <a:solidFill>
              <a:schemeClr val="tx1"/>
            </a:solidFill>
            <a:round/>
            <a:headEnd/>
            <a:tailEnd/>
          </a:ln>
        </p:spPr>
        <p:txBody>
          <a:bodyPr/>
          <a:lstStyle/>
          <a:p>
            <a:endParaRPr lang="it-IT"/>
          </a:p>
        </p:txBody>
      </p:sp>
      <p:sp>
        <p:nvSpPr>
          <p:cNvPr id="33798" name="Text Box 6"/>
          <p:cNvSpPr txBox="1">
            <a:spLocks noChangeArrowheads="1"/>
          </p:cNvSpPr>
          <p:nvPr/>
        </p:nvSpPr>
        <p:spPr bwMode="auto">
          <a:xfrm>
            <a:off x="3810000" y="3505200"/>
            <a:ext cx="381000" cy="304800"/>
          </a:xfrm>
          <a:prstGeom prst="rect">
            <a:avLst/>
          </a:prstGeom>
          <a:noFill/>
          <a:ln w="9525">
            <a:noFill/>
            <a:miter lim="800000"/>
            <a:headEnd/>
            <a:tailEnd/>
          </a:ln>
        </p:spPr>
        <p:txBody>
          <a:bodyPr>
            <a:spAutoFit/>
          </a:bodyPr>
          <a:lstStyle/>
          <a:p>
            <a:pPr>
              <a:spcBef>
                <a:spcPct val="50000"/>
              </a:spcBef>
            </a:pPr>
            <a:r>
              <a:rPr lang="it-IT" altLang="en-US" sz="1400" b="1">
                <a:latin typeface="Arial" charset="0"/>
              </a:rPr>
              <a:t>C</a:t>
            </a:r>
          </a:p>
        </p:txBody>
      </p:sp>
      <p:sp>
        <p:nvSpPr>
          <p:cNvPr id="33799" name="Line 7"/>
          <p:cNvSpPr>
            <a:spLocks noChangeShapeType="1"/>
          </p:cNvSpPr>
          <p:nvPr/>
        </p:nvSpPr>
        <p:spPr bwMode="auto">
          <a:xfrm>
            <a:off x="4267200" y="2667000"/>
            <a:ext cx="0" cy="1447800"/>
          </a:xfrm>
          <a:prstGeom prst="line">
            <a:avLst/>
          </a:prstGeom>
          <a:noFill/>
          <a:ln w="25400">
            <a:solidFill>
              <a:schemeClr val="tx1"/>
            </a:solidFill>
            <a:round/>
            <a:headEnd/>
            <a:tailEnd/>
          </a:ln>
        </p:spPr>
        <p:txBody>
          <a:bodyPr/>
          <a:lstStyle/>
          <a:p>
            <a:endParaRPr lang="it-IT"/>
          </a:p>
        </p:txBody>
      </p:sp>
      <p:sp>
        <p:nvSpPr>
          <p:cNvPr id="33800" name="Text Box 8"/>
          <p:cNvSpPr txBox="1">
            <a:spLocks noChangeArrowheads="1"/>
          </p:cNvSpPr>
          <p:nvPr/>
        </p:nvSpPr>
        <p:spPr bwMode="auto">
          <a:xfrm>
            <a:off x="2971800" y="2133600"/>
            <a:ext cx="2743200" cy="519113"/>
          </a:xfrm>
          <a:prstGeom prst="rect">
            <a:avLst/>
          </a:prstGeom>
          <a:noFill/>
          <a:ln w="9525">
            <a:noFill/>
            <a:miter lim="800000"/>
            <a:headEnd/>
            <a:tailEnd/>
          </a:ln>
        </p:spPr>
        <p:txBody>
          <a:bodyPr>
            <a:spAutoFit/>
          </a:bodyPr>
          <a:lstStyle/>
          <a:p>
            <a:pPr algn="ctr">
              <a:spcBef>
                <a:spcPct val="50000"/>
              </a:spcBef>
            </a:pPr>
            <a:r>
              <a:rPr lang="it-IT" altLang="en-US" sz="2800">
                <a:latin typeface="Arial" charset="0"/>
              </a:rPr>
              <a:t>Sufficient cause</a:t>
            </a:r>
          </a:p>
        </p:txBody>
      </p:sp>
      <p:sp>
        <p:nvSpPr>
          <p:cNvPr id="33801" name="Line 9"/>
          <p:cNvSpPr>
            <a:spLocks noChangeShapeType="1"/>
          </p:cNvSpPr>
          <p:nvPr/>
        </p:nvSpPr>
        <p:spPr bwMode="auto">
          <a:xfrm flipV="1">
            <a:off x="2895600" y="3200400"/>
            <a:ext cx="762000" cy="0"/>
          </a:xfrm>
          <a:prstGeom prst="line">
            <a:avLst/>
          </a:prstGeom>
          <a:noFill/>
          <a:ln w="25400">
            <a:solidFill>
              <a:schemeClr val="tx1"/>
            </a:solidFill>
            <a:round/>
            <a:headEnd/>
            <a:tailEnd type="triangle" w="med" len="med"/>
          </a:ln>
        </p:spPr>
        <p:txBody>
          <a:bodyPr/>
          <a:lstStyle/>
          <a:p>
            <a:endParaRPr lang="it-IT"/>
          </a:p>
        </p:txBody>
      </p:sp>
      <p:sp>
        <p:nvSpPr>
          <p:cNvPr id="33802" name="Text Box 10"/>
          <p:cNvSpPr txBox="1">
            <a:spLocks noChangeArrowheads="1"/>
          </p:cNvSpPr>
          <p:nvPr/>
        </p:nvSpPr>
        <p:spPr bwMode="auto">
          <a:xfrm>
            <a:off x="4419600" y="3048000"/>
            <a:ext cx="381000" cy="304800"/>
          </a:xfrm>
          <a:prstGeom prst="rect">
            <a:avLst/>
          </a:prstGeom>
          <a:noFill/>
          <a:ln w="9525">
            <a:noFill/>
            <a:miter lim="800000"/>
            <a:headEnd/>
            <a:tailEnd/>
          </a:ln>
        </p:spPr>
        <p:txBody>
          <a:bodyPr>
            <a:spAutoFit/>
          </a:bodyPr>
          <a:lstStyle/>
          <a:p>
            <a:pPr>
              <a:spcBef>
                <a:spcPct val="50000"/>
              </a:spcBef>
            </a:pPr>
            <a:r>
              <a:rPr lang="it-IT" altLang="en-US" sz="1400" b="1">
                <a:latin typeface="Arial" charset="0"/>
              </a:rPr>
              <a:t>B</a:t>
            </a:r>
          </a:p>
        </p:txBody>
      </p:sp>
      <p:sp>
        <p:nvSpPr>
          <p:cNvPr id="33803" name="Text Box 11"/>
          <p:cNvSpPr txBox="1">
            <a:spLocks noChangeArrowheads="1"/>
          </p:cNvSpPr>
          <p:nvPr/>
        </p:nvSpPr>
        <p:spPr bwMode="auto">
          <a:xfrm>
            <a:off x="5410200" y="3000375"/>
            <a:ext cx="2590800" cy="457200"/>
          </a:xfrm>
          <a:prstGeom prst="rect">
            <a:avLst/>
          </a:prstGeom>
          <a:noFill/>
          <a:ln w="9525">
            <a:noFill/>
            <a:miter lim="800000"/>
            <a:headEnd/>
            <a:tailEnd/>
          </a:ln>
        </p:spPr>
        <p:txBody>
          <a:bodyPr>
            <a:spAutoFit/>
          </a:bodyPr>
          <a:lstStyle/>
          <a:p>
            <a:pPr algn="ctr">
              <a:spcBef>
                <a:spcPct val="50000"/>
              </a:spcBef>
            </a:pPr>
            <a:r>
              <a:rPr lang="it-IT" altLang="en-US">
                <a:latin typeface="Arial" charset="0"/>
              </a:rPr>
              <a:t>Smoking</a:t>
            </a:r>
          </a:p>
        </p:txBody>
      </p:sp>
      <p:sp>
        <p:nvSpPr>
          <p:cNvPr id="33804" name="Line 12"/>
          <p:cNvSpPr>
            <a:spLocks noChangeShapeType="1"/>
          </p:cNvSpPr>
          <p:nvPr/>
        </p:nvSpPr>
        <p:spPr bwMode="auto">
          <a:xfrm flipH="1" flipV="1">
            <a:off x="4800600" y="3200400"/>
            <a:ext cx="685800" cy="0"/>
          </a:xfrm>
          <a:prstGeom prst="line">
            <a:avLst/>
          </a:prstGeom>
          <a:noFill/>
          <a:ln w="25400">
            <a:solidFill>
              <a:schemeClr val="tx1"/>
            </a:solidFill>
            <a:round/>
            <a:headEnd/>
            <a:tailEnd type="triangle" w="med" len="med"/>
          </a:ln>
        </p:spPr>
        <p:txBody>
          <a:bodyPr/>
          <a:lstStyle/>
          <a:p>
            <a:endParaRPr lang="it-IT"/>
          </a:p>
        </p:txBody>
      </p:sp>
      <p:sp>
        <p:nvSpPr>
          <p:cNvPr id="33805" name="Text Box 13"/>
          <p:cNvSpPr txBox="1">
            <a:spLocks noChangeArrowheads="1"/>
          </p:cNvSpPr>
          <p:nvPr/>
        </p:nvSpPr>
        <p:spPr bwMode="auto">
          <a:xfrm>
            <a:off x="1219200" y="4371975"/>
            <a:ext cx="2590800" cy="457200"/>
          </a:xfrm>
          <a:prstGeom prst="rect">
            <a:avLst/>
          </a:prstGeom>
          <a:noFill/>
          <a:ln w="9525">
            <a:noFill/>
            <a:miter lim="800000"/>
            <a:headEnd/>
            <a:tailEnd/>
          </a:ln>
        </p:spPr>
        <p:txBody>
          <a:bodyPr>
            <a:spAutoFit/>
          </a:bodyPr>
          <a:lstStyle/>
          <a:p>
            <a:pPr algn="ctr">
              <a:spcBef>
                <a:spcPct val="50000"/>
              </a:spcBef>
            </a:pPr>
            <a:r>
              <a:rPr lang="it-IT" altLang="en-US">
                <a:latin typeface="Arial" charset="0"/>
              </a:rPr>
              <a:t>Asbestos</a:t>
            </a:r>
          </a:p>
        </p:txBody>
      </p:sp>
      <p:sp>
        <p:nvSpPr>
          <p:cNvPr id="33806" name="Text Box 14"/>
          <p:cNvSpPr txBox="1">
            <a:spLocks noChangeArrowheads="1"/>
          </p:cNvSpPr>
          <p:nvPr/>
        </p:nvSpPr>
        <p:spPr bwMode="auto">
          <a:xfrm>
            <a:off x="457200" y="3016250"/>
            <a:ext cx="2590800" cy="822325"/>
          </a:xfrm>
          <a:prstGeom prst="rect">
            <a:avLst/>
          </a:prstGeom>
          <a:noFill/>
          <a:ln w="9525">
            <a:noFill/>
            <a:miter lim="800000"/>
            <a:headEnd/>
            <a:tailEnd/>
          </a:ln>
        </p:spPr>
        <p:txBody>
          <a:bodyPr>
            <a:spAutoFit/>
          </a:bodyPr>
          <a:lstStyle/>
          <a:p>
            <a:pPr algn="ctr">
              <a:spcBef>
                <a:spcPct val="50000"/>
              </a:spcBef>
            </a:pPr>
            <a:r>
              <a:rPr lang="it-IT" altLang="en-US">
                <a:latin typeface="Arial" charset="0"/>
              </a:rPr>
              <a:t>Background factors</a:t>
            </a:r>
          </a:p>
        </p:txBody>
      </p:sp>
      <p:sp>
        <p:nvSpPr>
          <p:cNvPr id="33807" name="Line 15"/>
          <p:cNvSpPr>
            <a:spLocks noChangeShapeType="1"/>
          </p:cNvSpPr>
          <p:nvPr/>
        </p:nvSpPr>
        <p:spPr bwMode="auto">
          <a:xfrm flipV="1">
            <a:off x="3276600" y="3810000"/>
            <a:ext cx="533400" cy="533400"/>
          </a:xfrm>
          <a:prstGeom prst="line">
            <a:avLst/>
          </a:prstGeom>
          <a:noFill/>
          <a:ln w="25400">
            <a:solidFill>
              <a:schemeClr val="tx1"/>
            </a:solidFill>
            <a:round/>
            <a:headEnd/>
            <a:tailEnd type="triangle" w="med" len="med"/>
          </a:ln>
        </p:spPr>
        <p:txBody>
          <a:bodyPr/>
          <a:lstStyle/>
          <a:p>
            <a:endParaRPr lang="it-IT"/>
          </a:p>
        </p:txBody>
      </p:sp>
      <p:sp>
        <p:nvSpPr>
          <p:cNvPr id="33808" name="Text Box 16"/>
          <p:cNvSpPr txBox="1">
            <a:spLocks noChangeArrowheads="1"/>
          </p:cNvSpPr>
          <p:nvPr/>
        </p:nvSpPr>
        <p:spPr bwMode="auto">
          <a:xfrm>
            <a:off x="4419600" y="3505200"/>
            <a:ext cx="381000" cy="304800"/>
          </a:xfrm>
          <a:prstGeom prst="rect">
            <a:avLst/>
          </a:prstGeom>
          <a:noFill/>
          <a:ln w="9525">
            <a:noFill/>
            <a:miter lim="800000"/>
            <a:headEnd/>
            <a:tailEnd/>
          </a:ln>
        </p:spPr>
        <p:txBody>
          <a:bodyPr>
            <a:spAutoFit/>
          </a:bodyPr>
          <a:lstStyle/>
          <a:p>
            <a:pPr>
              <a:spcBef>
                <a:spcPct val="50000"/>
              </a:spcBef>
            </a:pPr>
            <a:r>
              <a:rPr lang="it-IT" altLang="en-US" sz="1400" b="1">
                <a:latin typeface="Arial" charset="0"/>
              </a:rPr>
              <a:t>D</a:t>
            </a:r>
          </a:p>
        </p:txBody>
      </p:sp>
      <p:sp>
        <p:nvSpPr>
          <p:cNvPr id="33809" name="Text Box 17"/>
          <p:cNvSpPr txBox="1">
            <a:spLocks noChangeArrowheads="1"/>
          </p:cNvSpPr>
          <p:nvPr/>
        </p:nvSpPr>
        <p:spPr bwMode="auto">
          <a:xfrm>
            <a:off x="5257800" y="4371975"/>
            <a:ext cx="2590800" cy="457200"/>
          </a:xfrm>
          <a:prstGeom prst="rect">
            <a:avLst/>
          </a:prstGeom>
          <a:noFill/>
          <a:ln w="9525">
            <a:noFill/>
            <a:miter lim="800000"/>
            <a:headEnd/>
            <a:tailEnd/>
          </a:ln>
        </p:spPr>
        <p:txBody>
          <a:bodyPr>
            <a:spAutoFit/>
          </a:bodyPr>
          <a:lstStyle/>
          <a:p>
            <a:pPr algn="ctr">
              <a:spcBef>
                <a:spcPct val="50000"/>
              </a:spcBef>
            </a:pPr>
            <a:r>
              <a:rPr lang="it-IT" altLang="en-US">
                <a:latin typeface="Arial" charset="0"/>
              </a:rPr>
              <a:t>Radon</a:t>
            </a:r>
          </a:p>
        </p:txBody>
      </p:sp>
      <p:sp>
        <p:nvSpPr>
          <p:cNvPr id="33810" name="Line 18"/>
          <p:cNvSpPr>
            <a:spLocks noChangeShapeType="1"/>
          </p:cNvSpPr>
          <p:nvPr/>
        </p:nvSpPr>
        <p:spPr bwMode="auto">
          <a:xfrm flipH="1" flipV="1">
            <a:off x="4724400" y="3886200"/>
            <a:ext cx="685800" cy="457200"/>
          </a:xfrm>
          <a:prstGeom prst="line">
            <a:avLst/>
          </a:prstGeom>
          <a:noFill/>
          <a:ln w="25400">
            <a:solidFill>
              <a:schemeClr val="tx1"/>
            </a:solidFill>
            <a:round/>
            <a:headEnd/>
            <a:tailEnd type="triangle" w="med" len="med"/>
          </a:ln>
        </p:spPr>
        <p:txBody>
          <a:bodyPr/>
          <a:lstStyle/>
          <a:p>
            <a:endParaRPr lang="it-IT"/>
          </a:p>
        </p:txBody>
      </p:sp>
      <p:sp>
        <p:nvSpPr>
          <p:cNvPr id="33811" name="Text Box 19"/>
          <p:cNvSpPr txBox="1">
            <a:spLocks noChangeArrowheads="1"/>
          </p:cNvSpPr>
          <p:nvPr/>
        </p:nvSpPr>
        <p:spPr bwMode="auto">
          <a:xfrm>
            <a:off x="3810000" y="3048000"/>
            <a:ext cx="381000" cy="304800"/>
          </a:xfrm>
          <a:prstGeom prst="rect">
            <a:avLst/>
          </a:prstGeom>
          <a:noFill/>
          <a:ln w="9525">
            <a:noFill/>
            <a:miter lim="800000"/>
            <a:headEnd/>
            <a:tailEnd/>
          </a:ln>
        </p:spPr>
        <p:txBody>
          <a:bodyPr>
            <a:spAutoFit/>
          </a:bodyPr>
          <a:lstStyle/>
          <a:p>
            <a:pPr>
              <a:spcBef>
                <a:spcPct val="50000"/>
              </a:spcBef>
            </a:pPr>
            <a:r>
              <a:rPr lang="it-IT" altLang="en-US" sz="1400" b="1">
                <a:latin typeface="Arial" charset="0"/>
              </a:rPr>
              <a:t>A</a:t>
            </a:r>
          </a:p>
        </p:txBody>
      </p:sp>
      <p:sp>
        <p:nvSpPr>
          <p:cNvPr id="33812" name="Text Box 20"/>
          <p:cNvSpPr txBox="1">
            <a:spLocks noChangeArrowheads="1"/>
          </p:cNvSpPr>
          <p:nvPr/>
        </p:nvSpPr>
        <p:spPr bwMode="auto">
          <a:xfrm>
            <a:off x="914400" y="5410200"/>
            <a:ext cx="7772400" cy="946150"/>
          </a:xfrm>
          <a:prstGeom prst="rect">
            <a:avLst/>
          </a:prstGeom>
          <a:noFill/>
          <a:ln w="9525">
            <a:noFill/>
            <a:miter lim="800000"/>
            <a:headEnd/>
            <a:tailEnd/>
          </a:ln>
        </p:spPr>
        <p:txBody>
          <a:bodyPr>
            <a:spAutoFit/>
          </a:bodyPr>
          <a:lstStyle/>
          <a:p>
            <a:pPr eaLnBrk="0" hangingPunct="0">
              <a:spcBef>
                <a:spcPct val="50000"/>
              </a:spcBef>
            </a:pPr>
            <a:r>
              <a:rPr lang="en-US" altLang="en-US" sz="2800">
                <a:latin typeface="Arial" charset="0"/>
              </a:rPr>
              <a:t>Each factor is a component cause. Each factor is not sufficient to determine the disease</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81000" y="44450"/>
            <a:ext cx="8534400" cy="762000"/>
          </a:xfrm>
        </p:spPr>
        <p:txBody>
          <a:bodyPr/>
          <a:lstStyle/>
          <a:p>
            <a:pPr eaLnBrk="1" hangingPunct="1"/>
            <a:r>
              <a:rPr lang="en-GB" altLang="en-US" b="1" smtClean="0"/>
              <a:t>Sufficient causes for two exposures</a:t>
            </a:r>
          </a:p>
        </p:txBody>
      </p:sp>
      <p:pic>
        <p:nvPicPr>
          <p:cNvPr id="34819" name="Picture 5"/>
          <p:cNvPicPr>
            <a:picLocks noChangeAspect="1" noChangeArrowheads="1"/>
          </p:cNvPicPr>
          <p:nvPr>
            <p:ph type="body" idx="1"/>
          </p:nvPr>
        </p:nvPicPr>
        <p:blipFill>
          <a:blip r:embed="rId2" cstate="print"/>
          <a:srcRect/>
          <a:stretch>
            <a:fillRect/>
          </a:stretch>
        </p:blipFill>
        <p:spPr>
          <a:xfrm>
            <a:off x="58738" y="1095375"/>
            <a:ext cx="4368800" cy="4648200"/>
          </a:xfrm>
          <a:noFill/>
        </p:spPr>
      </p:pic>
      <p:pic>
        <p:nvPicPr>
          <p:cNvPr id="34820" name="Picture 6"/>
          <p:cNvPicPr>
            <a:picLocks noChangeAspect="1" noChangeArrowheads="1"/>
          </p:cNvPicPr>
          <p:nvPr/>
        </p:nvPicPr>
        <p:blipFill>
          <a:blip r:embed="rId3" cstate="print"/>
          <a:srcRect/>
          <a:stretch>
            <a:fillRect/>
          </a:stretch>
        </p:blipFill>
        <p:spPr bwMode="auto">
          <a:xfrm>
            <a:off x="4356100" y="1455738"/>
            <a:ext cx="4565650" cy="4349750"/>
          </a:xfrm>
          <a:prstGeom prst="rect">
            <a:avLst/>
          </a:prstGeom>
          <a:noFill/>
          <a:ln w="9525">
            <a:noFill/>
            <a:miter lim="800000"/>
            <a:headEnd/>
            <a:tailEnd/>
          </a:ln>
        </p:spPr>
      </p:pic>
      <p:sp>
        <p:nvSpPr>
          <p:cNvPr id="34821" name="Text Box 8"/>
          <p:cNvSpPr txBox="1">
            <a:spLocks noChangeArrowheads="1"/>
          </p:cNvSpPr>
          <p:nvPr/>
        </p:nvSpPr>
        <p:spPr bwMode="auto">
          <a:xfrm>
            <a:off x="684213" y="6165850"/>
            <a:ext cx="3816350" cy="336550"/>
          </a:xfrm>
          <a:prstGeom prst="rect">
            <a:avLst/>
          </a:prstGeom>
          <a:noFill/>
          <a:ln w="9525">
            <a:noFill/>
            <a:miter lim="800000"/>
            <a:headEnd/>
            <a:tailEnd/>
          </a:ln>
        </p:spPr>
        <p:txBody>
          <a:bodyPr>
            <a:spAutoFit/>
          </a:bodyPr>
          <a:lstStyle/>
          <a:p>
            <a:pPr>
              <a:spcBef>
                <a:spcPct val="50000"/>
              </a:spcBef>
            </a:pPr>
            <a:r>
              <a:rPr lang="en-GB" altLang="en-US" sz="1600"/>
              <a:t>Greenland et al. SJWEH 1988</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GB" altLang="en-US" b="1" smtClean="0"/>
              <a:t>Note</a:t>
            </a:r>
          </a:p>
        </p:txBody>
      </p:sp>
      <p:sp>
        <p:nvSpPr>
          <p:cNvPr id="35843" name="Rectangle 3"/>
          <p:cNvSpPr>
            <a:spLocks noGrp="1" noChangeArrowheads="1"/>
          </p:cNvSpPr>
          <p:nvPr>
            <p:ph type="body" idx="1"/>
          </p:nvPr>
        </p:nvSpPr>
        <p:spPr/>
        <p:txBody>
          <a:bodyPr/>
          <a:lstStyle/>
          <a:p>
            <a:pPr eaLnBrk="1" hangingPunct="1">
              <a:lnSpc>
                <a:spcPct val="90000"/>
              </a:lnSpc>
              <a:buFont typeface="Wingdings" pitchFamily="2" charset="2"/>
              <a:buNone/>
            </a:pPr>
            <a:r>
              <a:rPr lang="en-GB" altLang="en-US" smtClean="0"/>
              <a:t>There is correspondence between response types and sufficient-component causes</a:t>
            </a:r>
          </a:p>
          <a:p>
            <a:pPr eaLnBrk="1" hangingPunct="1">
              <a:lnSpc>
                <a:spcPct val="90000"/>
              </a:lnSpc>
              <a:buFont typeface="Wingdings" pitchFamily="2" charset="2"/>
              <a:buNone/>
            </a:pPr>
            <a:endParaRPr lang="en-GB" altLang="en-US" smtClean="0"/>
          </a:p>
          <a:p>
            <a:pPr eaLnBrk="1" hangingPunct="1">
              <a:lnSpc>
                <a:spcPct val="90000"/>
              </a:lnSpc>
              <a:buFont typeface="Wingdings" pitchFamily="2" charset="2"/>
              <a:buNone/>
            </a:pPr>
            <a:r>
              <a:rPr lang="en-GB" altLang="en-US" smtClean="0"/>
              <a:t>For example the type 1 pie of previous slide corresponds to Type 1 response. However correspondence  is not always 1:1</a:t>
            </a:r>
          </a:p>
          <a:p>
            <a:pPr eaLnBrk="1" hangingPunct="1">
              <a:lnSpc>
                <a:spcPct val="90000"/>
              </a:lnSpc>
              <a:buFont typeface="Wingdings" pitchFamily="2" charset="2"/>
              <a:buNone/>
            </a:pPr>
            <a:endParaRPr lang="en-GB" altLang="en-US" smtClean="0"/>
          </a:p>
          <a:p>
            <a:pPr eaLnBrk="1" hangingPunct="1">
              <a:lnSpc>
                <a:spcPct val="90000"/>
              </a:lnSpc>
              <a:buFont typeface="Wingdings" pitchFamily="2" charset="2"/>
              <a:buNone/>
            </a:pPr>
            <a:r>
              <a:rPr lang="en-GB" altLang="en-US" smtClean="0"/>
              <a:t>Each person can be at risk for more than 1 pie, but only 1 pie can be responsible for an individual’s disease</a:t>
            </a:r>
          </a:p>
          <a:p>
            <a:pPr eaLnBrk="1" hangingPunct="1">
              <a:lnSpc>
                <a:spcPct val="90000"/>
              </a:lnSpc>
              <a:buFont typeface="Wingdings" pitchFamily="2" charset="2"/>
              <a:buNone/>
            </a:pPr>
            <a:endParaRPr lang="en-GB" altLang="en-US" smtClean="0"/>
          </a:p>
          <a:p>
            <a:pPr eaLnBrk="1" hangingPunct="1">
              <a:lnSpc>
                <a:spcPct val="90000"/>
              </a:lnSpc>
              <a:buFont typeface="Wingdings" pitchFamily="2" charset="2"/>
              <a:buNone/>
            </a:pPr>
            <a:endParaRPr lang="en-GB" altLang="en-US" smtClean="0"/>
          </a:p>
          <a:p>
            <a:pPr eaLnBrk="1" hangingPunct="1">
              <a:lnSpc>
                <a:spcPct val="90000"/>
              </a:lnSpc>
              <a:buFont typeface="Wingdings" pitchFamily="2" charset="2"/>
              <a:buNone/>
            </a:pPr>
            <a:endParaRPr lang="en-GB" altLang="en-US"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p:txBody>
          <a:bodyPr anchor="ctr"/>
          <a:lstStyle/>
          <a:p>
            <a:pPr eaLnBrk="1" hangingPunct="1"/>
            <a:r>
              <a:rPr lang="en-US" altLang="en-US" smtClean="0"/>
              <a:t>Disease pattern in a given population</a:t>
            </a:r>
          </a:p>
        </p:txBody>
      </p:sp>
      <p:sp>
        <p:nvSpPr>
          <p:cNvPr id="36867" name="Oval 5"/>
          <p:cNvSpPr>
            <a:spLocks noChangeArrowheads="1"/>
          </p:cNvSpPr>
          <p:nvPr/>
        </p:nvSpPr>
        <p:spPr bwMode="auto">
          <a:xfrm>
            <a:off x="914400" y="2682875"/>
            <a:ext cx="1524000" cy="1447800"/>
          </a:xfrm>
          <a:prstGeom prst="ellipse">
            <a:avLst/>
          </a:prstGeom>
          <a:noFill/>
          <a:ln w="25400">
            <a:solidFill>
              <a:schemeClr val="tx1"/>
            </a:solidFill>
            <a:round/>
            <a:headEnd/>
            <a:tailEnd/>
          </a:ln>
        </p:spPr>
        <p:txBody>
          <a:bodyPr wrap="none" anchor="ctr"/>
          <a:lstStyle/>
          <a:p>
            <a:endParaRPr lang="it-IT" altLang="en-US">
              <a:latin typeface="Times New Roman" pitchFamily="18" charset="0"/>
            </a:endParaRPr>
          </a:p>
        </p:txBody>
      </p:sp>
      <p:sp>
        <p:nvSpPr>
          <p:cNvPr id="36868" name="Text Box 7"/>
          <p:cNvSpPr txBox="1">
            <a:spLocks noChangeArrowheads="1"/>
          </p:cNvSpPr>
          <p:nvPr/>
        </p:nvSpPr>
        <p:spPr bwMode="auto">
          <a:xfrm>
            <a:off x="1219200" y="3063875"/>
            <a:ext cx="381000" cy="304800"/>
          </a:xfrm>
          <a:prstGeom prst="rect">
            <a:avLst/>
          </a:prstGeom>
          <a:noFill/>
          <a:ln w="9525">
            <a:noFill/>
            <a:miter lim="800000"/>
            <a:headEnd/>
            <a:tailEnd/>
          </a:ln>
        </p:spPr>
        <p:txBody>
          <a:bodyPr>
            <a:spAutoFit/>
          </a:bodyPr>
          <a:lstStyle/>
          <a:p>
            <a:pPr>
              <a:spcBef>
                <a:spcPct val="50000"/>
              </a:spcBef>
            </a:pPr>
            <a:r>
              <a:rPr lang="it-IT" altLang="en-US" sz="1400" b="1">
                <a:latin typeface="Arial" charset="0"/>
              </a:rPr>
              <a:t>A</a:t>
            </a:r>
          </a:p>
        </p:txBody>
      </p:sp>
      <p:sp>
        <p:nvSpPr>
          <p:cNvPr id="36869" name="Text Box 8"/>
          <p:cNvSpPr txBox="1">
            <a:spLocks noChangeArrowheads="1"/>
          </p:cNvSpPr>
          <p:nvPr/>
        </p:nvSpPr>
        <p:spPr bwMode="auto">
          <a:xfrm>
            <a:off x="1828800" y="3063875"/>
            <a:ext cx="381000" cy="304800"/>
          </a:xfrm>
          <a:prstGeom prst="rect">
            <a:avLst/>
          </a:prstGeom>
          <a:noFill/>
          <a:ln w="9525">
            <a:noFill/>
            <a:miter lim="800000"/>
            <a:headEnd/>
            <a:tailEnd/>
          </a:ln>
        </p:spPr>
        <p:txBody>
          <a:bodyPr>
            <a:spAutoFit/>
          </a:bodyPr>
          <a:lstStyle/>
          <a:p>
            <a:pPr>
              <a:spcBef>
                <a:spcPct val="50000"/>
              </a:spcBef>
            </a:pPr>
            <a:r>
              <a:rPr lang="it-IT" altLang="en-US" sz="1400" b="1">
                <a:latin typeface="Arial" charset="0"/>
              </a:rPr>
              <a:t>B</a:t>
            </a:r>
          </a:p>
        </p:txBody>
      </p:sp>
      <p:sp>
        <p:nvSpPr>
          <p:cNvPr id="36870" name="Line 10"/>
          <p:cNvSpPr>
            <a:spLocks noChangeShapeType="1"/>
          </p:cNvSpPr>
          <p:nvPr/>
        </p:nvSpPr>
        <p:spPr bwMode="auto">
          <a:xfrm>
            <a:off x="1676400" y="2682875"/>
            <a:ext cx="0" cy="1447800"/>
          </a:xfrm>
          <a:prstGeom prst="line">
            <a:avLst/>
          </a:prstGeom>
          <a:noFill/>
          <a:ln w="25400">
            <a:solidFill>
              <a:schemeClr val="tx1"/>
            </a:solidFill>
            <a:round/>
            <a:headEnd/>
            <a:tailEnd/>
          </a:ln>
        </p:spPr>
        <p:txBody>
          <a:bodyPr/>
          <a:lstStyle/>
          <a:p>
            <a:endParaRPr lang="it-IT"/>
          </a:p>
        </p:txBody>
      </p:sp>
      <p:grpSp>
        <p:nvGrpSpPr>
          <p:cNvPr id="36871" name="Group 41"/>
          <p:cNvGrpSpPr>
            <a:grpSpLocks/>
          </p:cNvGrpSpPr>
          <p:nvPr/>
        </p:nvGrpSpPr>
        <p:grpSpPr bwMode="auto">
          <a:xfrm>
            <a:off x="3657600" y="2682875"/>
            <a:ext cx="1524000" cy="1447800"/>
            <a:chOff x="2304" y="1690"/>
            <a:chExt cx="960" cy="912"/>
          </a:xfrm>
        </p:grpSpPr>
        <p:sp>
          <p:nvSpPr>
            <p:cNvPr id="36885" name="Oval 12"/>
            <p:cNvSpPr>
              <a:spLocks noChangeArrowheads="1"/>
            </p:cNvSpPr>
            <p:nvPr/>
          </p:nvSpPr>
          <p:spPr bwMode="auto">
            <a:xfrm>
              <a:off x="2304" y="1690"/>
              <a:ext cx="960" cy="912"/>
            </a:xfrm>
            <a:prstGeom prst="ellipse">
              <a:avLst/>
            </a:prstGeom>
            <a:noFill/>
            <a:ln w="25400">
              <a:solidFill>
                <a:schemeClr val="tx1"/>
              </a:solidFill>
              <a:round/>
              <a:headEnd/>
              <a:tailEnd/>
            </a:ln>
          </p:spPr>
          <p:txBody>
            <a:bodyPr wrap="none" anchor="ctr"/>
            <a:lstStyle/>
            <a:p>
              <a:endParaRPr lang="it-IT" altLang="en-US">
                <a:latin typeface="Times New Roman" pitchFamily="18" charset="0"/>
              </a:endParaRPr>
            </a:p>
          </p:txBody>
        </p:sp>
        <p:sp>
          <p:nvSpPr>
            <p:cNvPr id="36886" name="Text Box 14"/>
            <p:cNvSpPr txBox="1">
              <a:spLocks noChangeArrowheads="1"/>
            </p:cNvSpPr>
            <p:nvPr/>
          </p:nvSpPr>
          <p:spPr bwMode="auto">
            <a:xfrm>
              <a:off x="2496" y="1930"/>
              <a:ext cx="240" cy="192"/>
            </a:xfrm>
            <a:prstGeom prst="rect">
              <a:avLst/>
            </a:prstGeom>
            <a:noFill/>
            <a:ln w="9525">
              <a:noFill/>
              <a:miter lim="800000"/>
              <a:headEnd/>
              <a:tailEnd/>
            </a:ln>
          </p:spPr>
          <p:txBody>
            <a:bodyPr>
              <a:spAutoFit/>
            </a:bodyPr>
            <a:lstStyle/>
            <a:p>
              <a:pPr>
                <a:spcBef>
                  <a:spcPct val="50000"/>
                </a:spcBef>
              </a:pPr>
              <a:r>
                <a:rPr lang="it-IT" altLang="en-US" sz="1400" b="1">
                  <a:latin typeface="Arial" charset="0"/>
                </a:rPr>
                <a:t>A</a:t>
              </a:r>
            </a:p>
          </p:txBody>
        </p:sp>
        <p:sp>
          <p:nvSpPr>
            <p:cNvPr id="36887" name="Text Box 15"/>
            <p:cNvSpPr txBox="1">
              <a:spLocks noChangeArrowheads="1"/>
            </p:cNvSpPr>
            <p:nvPr/>
          </p:nvSpPr>
          <p:spPr bwMode="auto">
            <a:xfrm>
              <a:off x="2880" y="1930"/>
              <a:ext cx="240" cy="192"/>
            </a:xfrm>
            <a:prstGeom prst="rect">
              <a:avLst/>
            </a:prstGeom>
            <a:noFill/>
            <a:ln w="9525">
              <a:noFill/>
              <a:miter lim="800000"/>
              <a:headEnd/>
              <a:tailEnd/>
            </a:ln>
          </p:spPr>
          <p:txBody>
            <a:bodyPr>
              <a:spAutoFit/>
            </a:bodyPr>
            <a:lstStyle/>
            <a:p>
              <a:pPr>
                <a:spcBef>
                  <a:spcPct val="50000"/>
                </a:spcBef>
              </a:pPr>
              <a:r>
                <a:rPr lang="it-IT" altLang="en-US" sz="1400" b="1">
                  <a:latin typeface="Arial" charset="0"/>
                </a:rPr>
                <a:t>C</a:t>
              </a:r>
            </a:p>
          </p:txBody>
        </p:sp>
        <p:sp>
          <p:nvSpPr>
            <p:cNvPr id="36888" name="Line 17"/>
            <p:cNvSpPr>
              <a:spLocks noChangeShapeType="1"/>
            </p:cNvSpPr>
            <p:nvPr/>
          </p:nvSpPr>
          <p:spPr bwMode="auto">
            <a:xfrm>
              <a:off x="2784" y="1690"/>
              <a:ext cx="0" cy="912"/>
            </a:xfrm>
            <a:prstGeom prst="line">
              <a:avLst/>
            </a:prstGeom>
            <a:noFill/>
            <a:ln w="25400">
              <a:solidFill>
                <a:schemeClr val="tx1"/>
              </a:solidFill>
              <a:round/>
              <a:headEnd/>
              <a:tailEnd/>
            </a:ln>
          </p:spPr>
          <p:txBody>
            <a:bodyPr/>
            <a:lstStyle/>
            <a:p>
              <a:endParaRPr lang="it-IT"/>
            </a:p>
          </p:txBody>
        </p:sp>
      </p:grpSp>
      <p:sp>
        <p:nvSpPr>
          <p:cNvPr id="36872" name="Oval 19"/>
          <p:cNvSpPr>
            <a:spLocks noChangeArrowheads="1"/>
          </p:cNvSpPr>
          <p:nvPr/>
        </p:nvSpPr>
        <p:spPr bwMode="auto">
          <a:xfrm>
            <a:off x="6553200" y="2682875"/>
            <a:ext cx="1524000" cy="1447800"/>
          </a:xfrm>
          <a:prstGeom prst="ellipse">
            <a:avLst/>
          </a:prstGeom>
          <a:noFill/>
          <a:ln w="25400">
            <a:solidFill>
              <a:schemeClr val="tx1"/>
            </a:solidFill>
            <a:round/>
            <a:headEnd/>
            <a:tailEnd/>
          </a:ln>
        </p:spPr>
        <p:txBody>
          <a:bodyPr wrap="none" anchor="ctr"/>
          <a:lstStyle/>
          <a:p>
            <a:endParaRPr lang="it-IT" altLang="en-US">
              <a:latin typeface="Times New Roman" pitchFamily="18" charset="0"/>
            </a:endParaRPr>
          </a:p>
        </p:txBody>
      </p:sp>
      <p:sp>
        <p:nvSpPr>
          <p:cNvPr id="36873" name="Text Box 26"/>
          <p:cNvSpPr txBox="1">
            <a:spLocks noChangeArrowheads="1"/>
          </p:cNvSpPr>
          <p:nvPr/>
        </p:nvSpPr>
        <p:spPr bwMode="auto">
          <a:xfrm>
            <a:off x="685800" y="2209800"/>
            <a:ext cx="1828800" cy="396875"/>
          </a:xfrm>
          <a:prstGeom prst="rect">
            <a:avLst/>
          </a:prstGeom>
          <a:noFill/>
          <a:ln w="9525">
            <a:noFill/>
            <a:miter lim="800000"/>
            <a:headEnd/>
            <a:tailEnd/>
          </a:ln>
        </p:spPr>
        <p:txBody>
          <a:bodyPr>
            <a:spAutoFit/>
          </a:bodyPr>
          <a:lstStyle/>
          <a:p>
            <a:pPr algn="ctr">
              <a:spcBef>
                <a:spcPct val="50000"/>
              </a:spcBef>
            </a:pPr>
            <a:r>
              <a:rPr lang="it-IT" altLang="en-US" sz="2000">
                <a:latin typeface="Arial" charset="0"/>
              </a:rPr>
              <a:t>I=30%</a:t>
            </a:r>
          </a:p>
        </p:txBody>
      </p:sp>
      <p:sp>
        <p:nvSpPr>
          <p:cNvPr id="36874" name="Text Box 27"/>
          <p:cNvSpPr txBox="1">
            <a:spLocks noChangeArrowheads="1"/>
          </p:cNvSpPr>
          <p:nvPr/>
        </p:nvSpPr>
        <p:spPr bwMode="auto">
          <a:xfrm>
            <a:off x="3505200" y="2270125"/>
            <a:ext cx="1828800" cy="396875"/>
          </a:xfrm>
          <a:prstGeom prst="rect">
            <a:avLst/>
          </a:prstGeom>
          <a:noFill/>
          <a:ln w="9525">
            <a:noFill/>
            <a:miter lim="800000"/>
            <a:headEnd/>
            <a:tailEnd/>
          </a:ln>
        </p:spPr>
        <p:txBody>
          <a:bodyPr>
            <a:spAutoFit/>
          </a:bodyPr>
          <a:lstStyle/>
          <a:p>
            <a:pPr algn="ctr">
              <a:spcBef>
                <a:spcPct val="50000"/>
              </a:spcBef>
            </a:pPr>
            <a:r>
              <a:rPr lang="it-IT" altLang="en-US" sz="2000">
                <a:latin typeface="Arial" charset="0"/>
              </a:rPr>
              <a:t>II = 10%</a:t>
            </a:r>
          </a:p>
        </p:txBody>
      </p:sp>
      <p:sp>
        <p:nvSpPr>
          <p:cNvPr id="36875" name="Line 28"/>
          <p:cNvSpPr>
            <a:spLocks noChangeShapeType="1"/>
          </p:cNvSpPr>
          <p:nvPr/>
        </p:nvSpPr>
        <p:spPr bwMode="auto">
          <a:xfrm>
            <a:off x="7315200" y="2667000"/>
            <a:ext cx="0" cy="762000"/>
          </a:xfrm>
          <a:prstGeom prst="line">
            <a:avLst/>
          </a:prstGeom>
          <a:noFill/>
          <a:ln w="19050">
            <a:solidFill>
              <a:schemeClr val="tx1"/>
            </a:solidFill>
            <a:round/>
            <a:headEnd/>
            <a:tailEnd/>
          </a:ln>
        </p:spPr>
        <p:txBody>
          <a:bodyPr/>
          <a:lstStyle/>
          <a:p>
            <a:endParaRPr lang="it-IT"/>
          </a:p>
        </p:txBody>
      </p:sp>
      <p:sp>
        <p:nvSpPr>
          <p:cNvPr id="36876" name="Line 29"/>
          <p:cNvSpPr>
            <a:spLocks noChangeShapeType="1"/>
          </p:cNvSpPr>
          <p:nvPr/>
        </p:nvSpPr>
        <p:spPr bwMode="auto">
          <a:xfrm flipH="1">
            <a:off x="6858000" y="3429000"/>
            <a:ext cx="457200" cy="533400"/>
          </a:xfrm>
          <a:prstGeom prst="line">
            <a:avLst/>
          </a:prstGeom>
          <a:noFill/>
          <a:ln w="19050">
            <a:solidFill>
              <a:schemeClr val="tx1"/>
            </a:solidFill>
            <a:round/>
            <a:headEnd/>
            <a:tailEnd/>
          </a:ln>
        </p:spPr>
        <p:txBody>
          <a:bodyPr/>
          <a:lstStyle/>
          <a:p>
            <a:endParaRPr lang="it-IT"/>
          </a:p>
        </p:txBody>
      </p:sp>
      <p:sp>
        <p:nvSpPr>
          <p:cNvPr id="36877" name="Line 30"/>
          <p:cNvSpPr>
            <a:spLocks noChangeShapeType="1"/>
          </p:cNvSpPr>
          <p:nvPr/>
        </p:nvSpPr>
        <p:spPr bwMode="auto">
          <a:xfrm>
            <a:off x="7315200" y="3429000"/>
            <a:ext cx="457200" cy="533400"/>
          </a:xfrm>
          <a:prstGeom prst="line">
            <a:avLst/>
          </a:prstGeom>
          <a:noFill/>
          <a:ln w="19050">
            <a:solidFill>
              <a:schemeClr val="tx1"/>
            </a:solidFill>
            <a:round/>
            <a:headEnd/>
            <a:tailEnd/>
          </a:ln>
        </p:spPr>
        <p:txBody>
          <a:bodyPr/>
          <a:lstStyle/>
          <a:p>
            <a:endParaRPr lang="it-IT"/>
          </a:p>
        </p:txBody>
      </p:sp>
      <p:sp>
        <p:nvSpPr>
          <p:cNvPr id="36878" name="Text Box 32"/>
          <p:cNvSpPr txBox="1">
            <a:spLocks noChangeArrowheads="1"/>
          </p:cNvSpPr>
          <p:nvPr/>
        </p:nvSpPr>
        <p:spPr bwMode="auto">
          <a:xfrm>
            <a:off x="7467600" y="3124200"/>
            <a:ext cx="381000" cy="304800"/>
          </a:xfrm>
          <a:prstGeom prst="rect">
            <a:avLst/>
          </a:prstGeom>
          <a:noFill/>
          <a:ln w="9525">
            <a:noFill/>
            <a:miter lim="800000"/>
            <a:headEnd/>
            <a:tailEnd/>
          </a:ln>
        </p:spPr>
        <p:txBody>
          <a:bodyPr>
            <a:spAutoFit/>
          </a:bodyPr>
          <a:lstStyle/>
          <a:p>
            <a:pPr>
              <a:spcBef>
                <a:spcPct val="50000"/>
              </a:spcBef>
            </a:pPr>
            <a:r>
              <a:rPr lang="it-IT" altLang="en-US" sz="1400" b="1">
                <a:latin typeface="Arial" charset="0"/>
              </a:rPr>
              <a:t>B</a:t>
            </a:r>
          </a:p>
        </p:txBody>
      </p:sp>
      <p:sp>
        <p:nvSpPr>
          <p:cNvPr id="36879" name="Text Box 33"/>
          <p:cNvSpPr txBox="1">
            <a:spLocks noChangeArrowheads="1"/>
          </p:cNvSpPr>
          <p:nvPr/>
        </p:nvSpPr>
        <p:spPr bwMode="auto">
          <a:xfrm>
            <a:off x="7162800" y="3733800"/>
            <a:ext cx="381000" cy="304800"/>
          </a:xfrm>
          <a:prstGeom prst="rect">
            <a:avLst/>
          </a:prstGeom>
          <a:noFill/>
          <a:ln w="9525">
            <a:noFill/>
            <a:miter lim="800000"/>
            <a:headEnd/>
            <a:tailEnd/>
          </a:ln>
        </p:spPr>
        <p:txBody>
          <a:bodyPr>
            <a:spAutoFit/>
          </a:bodyPr>
          <a:lstStyle/>
          <a:p>
            <a:pPr>
              <a:spcBef>
                <a:spcPct val="50000"/>
              </a:spcBef>
            </a:pPr>
            <a:r>
              <a:rPr lang="it-IT" altLang="en-US" sz="1400" b="1">
                <a:latin typeface="Arial" charset="0"/>
              </a:rPr>
              <a:t>E</a:t>
            </a:r>
          </a:p>
        </p:txBody>
      </p:sp>
      <p:sp>
        <p:nvSpPr>
          <p:cNvPr id="36880" name="Text Box 34"/>
          <p:cNvSpPr txBox="1">
            <a:spLocks noChangeArrowheads="1"/>
          </p:cNvSpPr>
          <p:nvPr/>
        </p:nvSpPr>
        <p:spPr bwMode="auto">
          <a:xfrm>
            <a:off x="6858000" y="3124200"/>
            <a:ext cx="381000" cy="304800"/>
          </a:xfrm>
          <a:prstGeom prst="rect">
            <a:avLst/>
          </a:prstGeom>
          <a:noFill/>
          <a:ln w="9525">
            <a:noFill/>
            <a:miter lim="800000"/>
            <a:headEnd/>
            <a:tailEnd/>
          </a:ln>
        </p:spPr>
        <p:txBody>
          <a:bodyPr>
            <a:spAutoFit/>
          </a:bodyPr>
          <a:lstStyle/>
          <a:p>
            <a:pPr>
              <a:spcBef>
                <a:spcPct val="50000"/>
              </a:spcBef>
            </a:pPr>
            <a:r>
              <a:rPr lang="it-IT" altLang="en-US" sz="1400" b="1">
                <a:latin typeface="Arial" charset="0"/>
              </a:rPr>
              <a:t>A</a:t>
            </a:r>
          </a:p>
        </p:txBody>
      </p:sp>
      <p:sp>
        <p:nvSpPr>
          <p:cNvPr id="36881" name="Text Box 35"/>
          <p:cNvSpPr txBox="1">
            <a:spLocks noChangeArrowheads="1"/>
          </p:cNvSpPr>
          <p:nvPr/>
        </p:nvSpPr>
        <p:spPr bwMode="auto">
          <a:xfrm>
            <a:off x="6400800" y="2270125"/>
            <a:ext cx="1828800" cy="396875"/>
          </a:xfrm>
          <a:prstGeom prst="rect">
            <a:avLst/>
          </a:prstGeom>
          <a:noFill/>
          <a:ln w="9525">
            <a:noFill/>
            <a:miter lim="800000"/>
            <a:headEnd/>
            <a:tailEnd/>
          </a:ln>
        </p:spPr>
        <p:txBody>
          <a:bodyPr>
            <a:spAutoFit/>
          </a:bodyPr>
          <a:lstStyle/>
          <a:p>
            <a:pPr algn="ctr">
              <a:spcBef>
                <a:spcPct val="50000"/>
              </a:spcBef>
            </a:pPr>
            <a:r>
              <a:rPr lang="it-IT" altLang="en-US" sz="2000">
                <a:latin typeface="Arial" charset="0"/>
              </a:rPr>
              <a:t>III = 60%</a:t>
            </a:r>
          </a:p>
        </p:txBody>
      </p:sp>
      <p:sp>
        <p:nvSpPr>
          <p:cNvPr id="36882" name="Text Box 38"/>
          <p:cNvSpPr txBox="1">
            <a:spLocks noChangeArrowheads="1"/>
          </p:cNvSpPr>
          <p:nvPr/>
        </p:nvSpPr>
        <p:spPr bwMode="auto">
          <a:xfrm>
            <a:off x="457200" y="4572000"/>
            <a:ext cx="7848600" cy="2100263"/>
          </a:xfrm>
          <a:prstGeom prst="rect">
            <a:avLst/>
          </a:prstGeom>
          <a:noFill/>
          <a:ln w="9525">
            <a:noFill/>
            <a:miter lim="800000"/>
            <a:headEnd/>
            <a:tailEnd/>
          </a:ln>
        </p:spPr>
        <p:txBody>
          <a:bodyPr>
            <a:spAutoFit/>
          </a:bodyPr>
          <a:lstStyle/>
          <a:p>
            <a:pPr>
              <a:spcBef>
                <a:spcPct val="50000"/>
              </a:spcBef>
            </a:pPr>
            <a:r>
              <a:rPr lang="it-IT" altLang="en-US">
                <a:latin typeface="Arial" charset="0"/>
              </a:rPr>
              <a:t>PARp for A will be 100%</a:t>
            </a:r>
          </a:p>
          <a:p>
            <a:pPr>
              <a:spcBef>
                <a:spcPct val="50000"/>
              </a:spcBef>
            </a:pPr>
            <a:r>
              <a:rPr lang="it-IT" altLang="en-US">
                <a:latin typeface="Arial" charset="0"/>
              </a:rPr>
              <a:t>PARp for B will be 90%</a:t>
            </a:r>
          </a:p>
          <a:p>
            <a:pPr>
              <a:spcBef>
                <a:spcPct val="50000"/>
              </a:spcBef>
            </a:pPr>
            <a:r>
              <a:rPr lang="it-IT" altLang="en-US">
                <a:latin typeface="Arial" charset="0"/>
              </a:rPr>
              <a:t>PARp for E will be 60%</a:t>
            </a:r>
          </a:p>
          <a:p>
            <a:pPr>
              <a:spcBef>
                <a:spcPct val="50000"/>
              </a:spcBef>
            </a:pPr>
            <a:r>
              <a:rPr lang="it-IT" altLang="en-US">
                <a:latin typeface="Arial" charset="0"/>
              </a:rPr>
              <a:t>PARp for C will be 10%</a:t>
            </a:r>
            <a:endParaRPr lang="en-US" altLang="en-US">
              <a:latin typeface="Arial" charset="0"/>
            </a:endParaRPr>
          </a:p>
        </p:txBody>
      </p:sp>
      <p:sp>
        <p:nvSpPr>
          <p:cNvPr id="36883" name="AutoShape 39"/>
          <p:cNvSpPr>
            <a:spLocks/>
          </p:cNvSpPr>
          <p:nvPr/>
        </p:nvSpPr>
        <p:spPr bwMode="auto">
          <a:xfrm>
            <a:off x="3810000" y="4572000"/>
            <a:ext cx="914400" cy="2133600"/>
          </a:xfrm>
          <a:prstGeom prst="rightBrace">
            <a:avLst>
              <a:gd name="adj1" fmla="val 19444"/>
              <a:gd name="adj2" fmla="val 50000"/>
            </a:avLst>
          </a:prstGeom>
          <a:noFill/>
          <a:ln w="9525">
            <a:solidFill>
              <a:schemeClr val="tx1"/>
            </a:solidFill>
            <a:round/>
            <a:headEnd/>
            <a:tailEnd/>
          </a:ln>
        </p:spPr>
        <p:txBody>
          <a:bodyPr wrap="none" anchor="ctr"/>
          <a:lstStyle/>
          <a:p>
            <a:endParaRPr lang="it-IT" altLang="en-US">
              <a:latin typeface="Times New Roman" pitchFamily="18" charset="0"/>
            </a:endParaRPr>
          </a:p>
        </p:txBody>
      </p:sp>
      <p:sp>
        <p:nvSpPr>
          <p:cNvPr id="36884" name="Text Box 40"/>
          <p:cNvSpPr txBox="1">
            <a:spLocks noChangeArrowheads="1"/>
          </p:cNvSpPr>
          <p:nvPr/>
        </p:nvSpPr>
        <p:spPr bwMode="auto">
          <a:xfrm>
            <a:off x="5257800" y="5410200"/>
            <a:ext cx="3581400" cy="457200"/>
          </a:xfrm>
          <a:prstGeom prst="rect">
            <a:avLst/>
          </a:prstGeom>
          <a:noFill/>
          <a:ln w="9525">
            <a:noFill/>
            <a:miter lim="800000"/>
            <a:headEnd/>
            <a:tailEnd/>
          </a:ln>
        </p:spPr>
        <p:txBody>
          <a:bodyPr>
            <a:spAutoFit/>
          </a:bodyPr>
          <a:lstStyle/>
          <a:p>
            <a:pPr>
              <a:spcBef>
                <a:spcPct val="50000"/>
              </a:spcBef>
            </a:pPr>
            <a:r>
              <a:rPr lang="it-IT" altLang="en-US">
                <a:latin typeface="Arial" charset="0"/>
              </a:rPr>
              <a:t>Above 100% !</a:t>
            </a:r>
            <a:endParaRPr lang="en-US" altLang="en-US">
              <a:latin typeface="Arial"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GB" altLang="en-US" b="1" smtClean="0"/>
              <a:t>Sufficient cause interaction (1)</a:t>
            </a:r>
          </a:p>
        </p:txBody>
      </p:sp>
      <p:sp>
        <p:nvSpPr>
          <p:cNvPr id="37891" name="Rectangle 3"/>
          <p:cNvSpPr>
            <a:spLocks noGrp="1" noChangeArrowheads="1"/>
          </p:cNvSpPr>
          <p:nvPr>
            <p:ph type="body" idx="1"/>
          </p:nvPr>
        </p:nvSpPr>
        <p:spPr/>
        <p:txBody>
          <a:bodyPr/>
          <a:lstStyle/>
          <a:p>
            <a:pPr eaLnBrk="1" hangingPunct="1">
              <a:buFont typeface="Wingdings" pitchFamily="2" charset="2"/>
              <a:buNone/>
            </a:pPr>
            <a:r>
              <a:rPr lang="en-GB" altLang="en-US" smtClean="0"/>
              <a:t>There is interaction between A and E in a population if they appear together in a sufficient cause in that population</a:t>
            </a:r>
          </a:p>
          <a:p>
            <a:pPr eaLnBrk="1" hangingPunct="1">
              <a:buFont typeface="Wingdings" pitchFamily="2" charset="2"/>
              <a:buNone/>
            </a:pPr>
            <a:endParaRPr lang="en-GB" altLang="en-US" smtClean="0"/>
          </a:p>
          <a:p>
            <a:pPr eaLnBrk="1" hangingPunct="1">
              <a:buFont typeface="Wingdings" pitchFamily="2" charset="2"/>
              <a:buNone/>
            </a:pPr>
            <a:r>
              <a:rPr lang="en-GB" altLang="en-US" smtClean="0"/>
              <a:t>Vanderweele and Robins derived conditions for identification of synergism under the sufficient component cause framework </a:t>
            </a:r>
            <a:r>
              <a:rPr lang="en-GB" altLang="en-US" smtClean="0">
                <a:sym typeface="Wingdings" pitchFamily="2" charset="2"/>
              </a:rPr>
              <a:t> see next slide</a:t>
            </a:r>
            <a:endParaRPr lang="en-GB" altLang="en-US" smtClean="0"/>
          </a:p>
          <a:p>
            <a:pPr eaLnBrk="1" hangingPunct="1"/>
            <a:endParaRPr lang="en-GB" altLang="en-US" smtClean="0"/>
          </a:p>
          <a:p>
            <a:pPr eaLnBrk="1" hangingPunct="1"/>
            <a:endParaRPr lang="en-GB" altLang="en-US" smtClean="0"/>
          </a:p>
        </p:txBody>
      </p:sp>
      <p:sp>
        <p:nvSpPr>
          <p:cNvPr id="37892" name="Text Box 4"/>
          <p:cNvSpPr txBox="1">
            <a:spLocks noChangeArrowheads="1"/>
          </p:cNvSpPr>
          <p:nvPr/>
        </p:nvSpPr>
        <p:spPr bwMode="auto">
          <a:xfrm>
            <a:off x="468313" y="6237288"/>
            <a:ext cx="8064500" cy="581025"/>
          </a:xfrm>
          <a:prstGeom prst="rect">
            <a:avLst/>
          </a:prstGeom>
          <a:noFill/>
          <a:ln w="9525">
            <a:noFill/>
            <a:miter lim="800000"/>
            <a:headEnd/>
            <a:tailEnd/>
          </a:ln>
        </p:spPr>
        <p:txBody>
          <a:bodyPr>
            <a:spAutoFit/>
          </a:bodyPr>
          <a:lstStyle/>
          <a:p>
            <a:pPr>
              <a:spcBef>
                <a:spcPct val="50000"/>
              </a:spcBef>
            </a:pPr>
            <a:r>
              <a:rPr lang="en-GB" altLang="en-US" sz="1600"/>
              <a:t>Vanderweele  et al. Epidemiology 20078;18:329-39; Vanderweele Epidemiology 2009:20:6-13</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ítulo 1"/>
          <p:cNvSpPr>
            <a:spLocks noGrp="1"/>
          </p:cNvSpPr>
          <p:nvPr>
            <p:ph type="title"/>
          </p:nvPr>
        </p:nvSpPr>
        <p:spPr/>
        <p:txBody>
          <a:bodyPr/>
          <a:lstStyle/>
          <a:p>
            <a:r>
              <a:rPr lang="pt-BR" altLang="en-US" b="1" smtClean="0"/>
              <a:t>Thus</a:t>
            </a:r>
          </a:p>
        </p:txBody>
      </p:sp>
      <p:sp>
        <p:nvSpPr>
          <p:cNvPr id="38915" name="Espaço Reservado para Conteúdo 2"/>
          <p:cNvSpPr>
            <a:spLocks noGrp="1"/>
          </p:cNvSpPr>
          <p:nvPr>
            <p:ph idx="1"/>
          </p:nvPr>
        </p:nvSpPr>
        <p:spPr>
          <a:xfrm>
            <a:off x="762000" y="2409825"/>
            <a:ext cx="7926388" cy="3611563"/>
          </a:xfrm>
        </p:spPr>
        <p:txBody>
          <a:bodyPr/>
          <a:lstStyle/>
          <a:p>
            <a:r>
              <a:rPr lang="pt-BR" altLang="en-US" sz="2400" smtClean="0"/>
              <a:t>Sufficient cause interaction between A and E implies co-presence of A and E in the pie</a:t>
            </a:r>
          </a:p>
          <a:p>
            <a:r>
              <a:rPr lang="pt-BR" altLang="en-US" sz="2400" smtClean="0"/>
              <a:t>This implies response types 7 and/or 8</a:t>
            </a:r>
          </a:p>
          <a:p>
            <a:pPr eaLnBrk="1" hangingPunct="1">
              <a:lnSpc>
                <a:spcPct val="90000"/>
              </a:lnSpc>
              <a:buFont typeface="Wingdings" pitchFamily="2" charset="2"/>
              <a:buNone/>
            </a:pPr>
            <a:r>
              <a:rPr lang="en-GB" altLang="en-US" sz="2400" smtClean="0">
                <a:latin typeface="Helvetica" pitchFamily="34" charset="0"/>
              </a:rPr>
              <a:t>Type 	A</a:t>
            </a:r>
            <a:r>
              <a:rPr lang="en-GB" altLang="en-US" sz="2400" baseline="-25000" smtClean="0">
                <a:latin typeface="Helvetica" pitchFamily="34" charset="0"/>
              </a:rPr>
              <a:t>1</a:t>
            </a:r>
            <a:r>
              <a:rPr lang="en-GB" altLang="en-US" sz="2400" smtClean="0">
                <a:latin typeface="Helvetica" pitchFamily="34" charset="0"/>
              </a:rPr>
              <a:t>E</a:t>
            </a:r>
            <a:r>
              <a:rPr lang="en-GB" altLang="en-US" sz="2400" baseline="-25000" smtClean="0">
                <a:latin typeface="Helvetica" pitchFamily="34" charset="0"/>
              </a:rPr>
              <a:t>1</a:t>
            </a:r>
            <a:r>
              <a:rPr lang="en-GB" altLang="en-US" sz="2400" smtClean="0">
                <a:latin typeface="Helvetica" pitchFamily="34" charset="0"/>
              </a:rPr>
              <a:t>	A</a:t>
            </a:r>
            <a:r>
              <a:rPr lang="en-GB" altLang="en-US" sz="2400" baseline="-25000" smtClean="0">
                <a:latin typeface="Helvetica" pitchFamily="34" charset="0"/>
              </a:rPr>
              <a:t>0</a:t>
            </a:r>
            <a:r>
              <a:rPr lang="en-GB" altLang="en-US" sz="2400" smtClean="0">
                <a:latin typeface="Helvetica" pitchFamily="34" charset="0"/>
              </a:rPr>
              <a:t>E</a:t>
            </a:r>
            <a:r>
              <a:rPr lang="en-GB" altLang="en-US" sz="2400" baseline="-25000" smtClean="0">
                <a:latin typeface="Helvetica" pitchFamily="34" charset="0"/>
              </a:rPr>
              <a:t>1	</a:t>
            </a:r>
            <a:r>
              <a:rPr lang="en-GB" altLang="en-US" sz="2400" smtClean="0">
                <a:latin typeface="Helvetica" pitchFamily="34" charset="0"/>
              </a:rPr>
              <a:t>A</a:t>
            </a:r>
            <a:r>
              <a:rPr lang="en-GB" altLang="en-US" sz="2400" baseline="-25000" smtClean="0">
                <a:latin typeface="Helvetica" pitchFamily="34" charset="0"/>
              </a:rPr>
              <a:t>1</a:t>
            </a:r>
            <a:r>
              <a:rPr lang="en-GB" altLang="en-US" sz="2400" smtClean="0">
                <a:latin typeface="Helvetica" pitchFamily="34" charset="0"/>
              </a:rPr>
              <a:t>E</a:t>
            </a:r>
            <a:r>
              <a:rPr lang="en-GB" altLang="en-US" sz="2400" baseline="-25000" smtClean="0">
                <a:latin typeface="Helvetica" pitchFamily="34" charset="0"/>
              </a:rPr>
              <a:t>0</a:t>
            </a:r>
            <a:r>
              <a:rPr lang="en-GB" altLang="en-US" sz="2400" smtClean="0">
                <a:latin typeface="Helvetica" pitchFamily="34" charset="0"/>
              </a:rPr>
              <a:t>	A</a:t>
            </a:r>
            <a:r>
              <a:rPr lang="en-GB" altLang="en-US" sz="2400" baseline="-25000" smtClean="0">
                <a:latin typeface="Helvetica" pitchFamily="34" charset="0"/>
              </a:rPr>
              <a:t>0</a:t>
            </a:r>
            <a:r>
              <a:rPr lang="en-GB" altLang="en-US" sz="2400" smtClean="0">
                <a:latin typeface="Helvetica" pitchFamily="34" charset="0"/>
              </a:rPr>
              <a:t>E</a:t>
            </a:r>
            <a:r>
              <a:rPr lang="en-GB" altLang="en-US" sz="2400" baseline="-25000" smtClean="0">
                <a:latin typeface="Helvetica" pitchFamily="34" charset="0"/>
              </a:rPr>
              <a:t>0</a:t>
            </a:r>
          </a:p>
          <a:p>
            <a:pPr eaLnBrk="1" hangingPunct="1">
              <a:lnSpc>
                <a:spcPct val="90000"/>
              </a:lnSpc>
              <a:buFont typeface="Wingdings" pitchFamily="2" charset="2"/>
              <a:buNone/>
            </a:pPr>
            <a:r>
              <a:rPr lang="en-GB" altLang="en-US" sz="2400" smtClean="0">
                <a:latin typeface="Helvetica" pitchFamily="34" charset="0"/>
              </a:rPr>
              <a:t>7		1	0	0	1</a:t>
            </a:r>
          </a:p>
          <a:p>
            <a:pPr eaLnBrk="1" hangingPunct="1">
              <a:lnSpc>
                <a:spcPct val="90000"/>
              </a:lnSpc>
              <a:buFont typeface="Wingdings" pitchFamily="2" charset="2"/>
              <a:buNone/>
            </a:pPr>
            <a:r>
              <a:rPr lang="en-GB" altLang="en-US" sz="2400" smtClean="0">
                <a:latin typeface="Helvetica" pitchFamily="34" charset="0"/>
              </a:rPr>
              <a:t>8		1	0	0	0</a:t>
            </a:r>
          </a:p>
          <a:p>
            <a:pPr eaLnBrk="1" hangingPunct="1">
              <a:lnSpc>
                <a:spcPct val="90000"/>
              </a:lnSpc>
              <a:buFont typeface="Wingdings" pitchFamily="2" charset="2"/>
              <a:buNone/>
            </a:pPr>
            <a:endParaRPr lang="en-GB" altLang="en-US" sz="2400" smtClean="0">
              <a:latin typeface="Helvetica" pitchFamily="34" charset="0"/>
            </a:endParaRPr>
          </a:p>
          <a:p>
            <a:r>
              <a:rPr lang="pt-BR" altLang="en-US" sz="2400" smtClean="0"/>
              <a:t>Thus</a:t>
            </a:r>
          </a:p>
          <a:p>
            <a:pPr>
              <a:buFont typeface="Wingdings" pitchFamily="2" charset="2"/>
              <a:buNone/>
            </a:pPr>
            <a:r>
              <a:rPr lang="en-GB" altLang="en-US" sz="2400" smtClean="0">
                <a:solidFill>
                  <a:srgbClr val="000099"/>
                </a:solidFill>
              </a:rPr>
              <a:t>				R</a:t>
            </a:r>
            <a:r>
              <a:rPr lang="en-GB" altLang="en-US" sz="2400" baseline="-25000" smtClean="0">
                <a:solidFill>
                  <a:srgbClr val="000099"/>
                </a:solidFill>
              </a:rPr>
              <a:t>11</a:t>
            </a:r>
            <a:r>
              <a:rPr lang="en-GB" altLang="en-US" sz="2400" smtClean="0">
                <a:solidFill>
                  <a:srgbClr val="000099"/>
                </a:solidFill>
              </a:rPr>
              <a:t> – R</a:t>
            </a:r>
            <a:r>
              <a:rPr lang="en-GB" altLang="en-US" sz="2400" baseline="-25000" smtClean="0">
                <a:solidFill>
                  <a:srgbClr val="000099"/>
                </a:solidFill>
              </a:rPr>
              <a:t>10 </a:t>
            </a:r>
            <a:r>
              <a:rPr lang="en-GB" altLang="en-US" sz="2400" smtClean="0">
                <a:solidFill>
                  <a:srgbClr val="000099"/>
                </a:solidFill>
              </a:rPr>
              <a:t>– R</a:t>
            </a:r>
            <a:r>
              <a:rPr lang="en-GB" altLang="en-US" sz="2400" baseline="-25000" smtClean="0">
                <a:solidFill>
                  <a:srgbClr val="000099"/>
                </a:solidFill>
              </a:rPr>
              <a:t>01</a:t>
            </a:r>
            <a:r>
              <a:rPr lang="en-GB" altLang="en-US" sz="2400" smtClean="0">
                <a:solidFill>
                  <a:srgbClr val="000099"/>
                </a:solidFill>
              </a:rPr>
              <a:t> &gt;0</a:t>
            </a:r>
            <a:endParaRPr lang="pt-BR" altLang="en-US" sz="2400" smtClean="0"/>
          </a:p>
        </p:txBody>
      </p:sp>
      <p:sp>
        <p:nvSpPr>
          <p:cNvPr id="38916" name="Oval 19"/>
          <p:cNvSpPr>
            <a:spLocks noChangeArrowheads="1"/>
          </p:cNvSpPr>
          <p:nvPr/>
        </p:nvSpPr>
        <p:spPr bwMode="auto">
          <a:xfrm>
            <a:off x="5927725" y="636588"/>
            <a:ext cx="1524000" cy="1447800"/>
          </a:xfrm>
          <a:prstGeom prst="ellipse">
            <a:avLst/>
          </a:prstGeom>
          <a:noFill/>
          <a:ln w="25400">
            <a:solidFill>
              <a:schemeClr val="tx1"/>
            </a:solidFill>
            <a:round/>
            <a:headEnd/>
            <a:tailEnd/>
          </a:ln>
        </p:spPr>
        <p:txBody>
          <a:bodyPr wrap="none" anchor="ctr"/>
          <a:lstStyle/>
          <a:p>
            <a:endParaRPr lang="it-IT" altLang="en-US">
              <a:latin typeface="Times New Roman" pitchFamily="18" charset="0"/>
            </a:endParaRPr>
          </a:p>
        </p:txBody>
      </p:sp>
      <p:sp>
        <p:nvSpPr>
          <p:cNvPr id="38917" name="Line 28"/>
          <p:cNvSpPr>
            <a:spLocks noChangeShapeType="1"/>
          </p:cNvSpPr>
          <p:nvPr/>
        </p:nvSpPr>
        <p:spPr bwMode="auto">
          <a:xfrm>
            <a:off x="6689725" y="620713"/>
            <a:ext cx="0" cy="762000"/>
          </a:xfrm>
          <a:prstGeom prst="line">
            <a:avLst/>
          </a:prstGeom>
          <a:noFill/>
          <a:ln w="19050">
            <a:solidFill>
              <a:schemeClr val="tx1"/>
            </a:solidFill>
            <a:round/>
            <a:headEnd/>
            <a:tailEnd/>
          </a:ln>
        </p:spPr>
        <p:txBody>
          <a:bodyPr/>
          <a:lstStyle/>
          <a:p>
            <a:endParaRPr lang="it-IT"/>
          </a:p>
        </p:txBody>
      </p:sp>
      <p:sp>
        <p:nvSpPr>
          <p:cNvPr id="38918" name="Line 29"/>
          <p:cNvSpPr>
            <a:spLocks noChangeShapeType="1"/>
          </p:cNvSpPr>
          <p:nvPr/>
        </p:nvSpPr>
        <p:spPr bwMode="auto">
          <a:xfrm flipH="1">
            <a:off x="6232525" y="1382713"/>
            <a:ext cx="457200" cy="533400"/>
          </a:xfrm>
          <a:prstGeom prst="line">
            <a:avLst/>
          </a:prstGeom>
          <a:noFill/>
          <a:ln w="19050">
            <a:solidFill>
              <a:schemeClr val="tx1"/>
            </a:solidFill>
            <a:round/>
            <a:headEnd/>
            <a:tailEnd/>
          </a:ln>
        </p:spPr>
        <p:txBody>
          <a:bodyPr/>
          <a:lstStyle/>
          <a:p>
            <a:endParaRPr lang="it-IT"/>
          </a:p>
        </p:txBody>
      </p:sp>
      <p:sp>
        <p:nvSpPr>
          <p:cNvPr id="38919" name="Line 30"/>
          <p:cNvSpPr>
            <a:spLocks noChangeShapeType="1"/>
          </p:cNvSpPr>
          <p:nvPr/>
        </p:nvSpPr>
        <p:spPr bwMode="auto">
          <a:xfrm>
            <a:off x="6689725" y="1382713"/>
            <a:ext cx="457200" cy="533400"/>
          </a:xfrm>
          <a:prstGeom prst="line">
            <a:avLst/>
          </a:prstGeom>
          <a:noFill/>
          <a:ln w="19050">
            <a:solidFill>
              <a:schemeClr val="tx1"/>
            </a:solidFill>
            <a:round/>
            <a:headEnd/>
            <a:tailEnd/>
          </a:ln>
        </p:spPr>
        <p:txBody>
          <a:bodyPr/>
          <a:lstStyle/>
          <a:p>
            <a:endParaRPr lang="it-IT"/>
          </a:p>
        </p:txBody>
      </p:sp>
      <p:sp>
        <p:nvSpPr>
          <p:cNvPr id="38920" name="Text Box 32"/>
          <p:cNvSpPr txBox="1">
            <a:spLocks noChangeArrowheads="1"/>
          </p:cNvSpPr>
          <p:nvPr/>
        </p:nvSpPr>
        <p:spPr bwMode="auto">
          <a:xfrm>
            <a:off x="6842125" y="1077913"/>
            <a:ext cx="527050" cy="307975"/>
          </a:xfrm>
          <a:prstGeom prst="rect">
            <a:avLst/>
          </a:prstGeom>
          <a:noFill/>
          <a:ln w="9525">
            <a:noFill/>
            <a:miter lim="800000"/>
            <a:headEnd/>
            <a:tailEnd/>
          </a:ln>
        </p:spPr>
        <p:txBody>
          <a:bodyPr>
            <a:spAutoFit/>
          </a:bodyPr>
          <a:lstStyle/>
          <a:p>
            <a:pPr>
              <a:spcBef>
                <a:spcPct val="50000"/>
              </a:spcBef>
            </a:pPr>
            <a:r>
              <a:rPr lang="it-IT" altLang="en-US" sz="1400" b="1">
                <a:latin typeface="Arial" charset="0"/>
              </a:rPr>
              <a:t>E=1</a:t>
            </a:r>
          </a:p>
        </p:txBody>
      </p:sp>
      <p:sp>
        <p:nvSpPr>
          <p:cNvPr id="38921" name="Text Box 33"/>
          <p:cNvSpPr txBox="1">
            <a:spLocks noChangeArrowheads="1"/>
          </p:cNvSpPr>
          <p:nvPr/>
        </p:nvSpPr>
        <p:spPr bwMode="auto">
          <a:xfrm>
            <a:off x="6537325" y="1687513"/>
            <a:ext cx="381000" cy="304800"/>
          </a:xfrm>
          <a:prstGeom prst="rect">
            <a:avLst/>
          </a:prstGeom>
          <a:noFill/>
          <a:ln w="9525">
            <a:noFill/>
            <a:miter lim="800000"/>
            <a:headEnd/>
            <a:tailEnd/>
          </a:ln>
        </p:spPr>
        <p:txBody>
          <a:bodyPr>
            <a:spAutoFit/>
          </a:bodyPr>
          <a:lstStyle/>
          <a:p>
            <a:pPr>
              <a:spcBef>
                <a:spcPct val="50000"/>
              </a:spcBef>
            </a:pPr>
            <a:r>
              <a:rPr lang="it-IT" altLang="en-US" sz="1400" b="1">
                <a:latin typeface="Arial" charset="0"/>
              </a:rPr>
              <a:t>U</a:t>
            </a:r>
          </a:p>
        </p:txBody>
      </p:sp>
      <p:sp>
        <p:nvSpPr>
          <p:cNvPr id="38922" name="Text Box 34"/>
          <p:cNvSpPr txBox="1">
            <a:spLocks noChangeArrowheads="1"/>
          </p:cNvSpPr>
          <p:nvPr/>
        </p:nvSpPr>
        <p:spPr bwMode="auto">
          <a:xfrm>
            <a:off x="6072188" y="1077913"/>
            <a:ext cx="541337" cy="307975"/>
          </a:xfrm>
          <a:prstGeom prst="rect">
            <a:avLst/>
          </a:prstGeom>
          <a:noFill/>
          <a:ln w="9525">
            <a:noFill/>
            <a:miter lim="800000"/>
            <a:headEnd/>
            <a:tailEnd/>
          </a:ln>
        </p:spPr>
        <p:txBody>
          <a:bodyPr>
            <a:spAutoFit/>
          </a:bodyPr>
          <a:lstStyle/>
          <a:p>
            <a:pPr>
              <a:spcBef>
                <a:spcPct val="50000"/>
              </a:spcBef>
            </a:pPr>
            <a:r>
              <a:rPr lang="it-IT" altLang="en-US" sz="1400" b="1">
                <a:latin typeface="Arial" charset="0"/>
              </a:rPr>
              <a:t>A=1</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GB" altLang="en-US" b="1" smtClean="0"/>
              <a:t>Identification (1)</a:t>
            </a:r>
          </a:p>
        </p:txBody>
      </p:sp>
      <p:sp>
        <p:nvSpPr>
          <p:cNvPr id="39939" name="Rectangle 3"/>
          <p:cNvSpPr>
            <a:spLocks noGrp="1" noChangeArrowheads="1"/>
          </p:cNvSpPr>
          <p:nvPr>
            <p:ph type="body" idx="1"/>
          </p:nvPr>
        </p:nvSpPr>
        <p:spPr>
          <a:xfrm>
            <a:off x="762000" y="1412875"/>
            <a:ext cx="7926388" cy="4648200"/>
          </a:xfrm>
        </p:spPr>
        <p:txBody>
          <a:bodyPr/>
          <a:lstStyle/>
          <a:p>
            <a:pPr eaLnBrk="1" hangingPunct="1">
              <a:buFont typeface="Wingdings" pitchFamily="2" charset="2"/>
              <a:buNone/>
            </a:pPr>
            <a:r>
              <a:rPr lang="en-GB" altLang="en-US" sz="2400" smtClean="0"/>
              <a:t>Assuming that A and E are two binary exposures:</a:t>
            </a:r>
          </a:p>
          <a:p>
            <a:pPr eaLnBrk="1" hangingPunct="1">
              <a:buFont typeface="Wingdings" pitchFamily="2" charset="2"/>
              <a:buNone/>
            </a:pPr>
            <a:r>
              <a:rPr lang="en-GB" altLang="en-US" sz="2400" smtClean="0">
                <a:sym typeface="Wingdings" pitchFamily="2" charset="2"/>
              </a:rPr>
              <a:t></a:t>
            </a:r>
            <a:r>
              <a:rPr lang="en-GB" altLang="en-US" sz="2400" smtClean="0">
                <a:solidFill>
                  <a:srgbClr val="000099"/>
                </a:solidFill>
                <a:sym typeface="Wingdings" pitchFamily="2" charset="2"/>
              </a:rPr>
              <a:t>if  </a:t>
            </a:r>
            <a:r>
              <a:rPr lang="en-GB" altLang="en-US" sz="2400" smtClean="0">
                <a:solidFill>
                  <a:srgbClr val="000099"/>
                </a:solidFill>
              </a:rPr>
              <a:t>R</a:t>
            </a:r>
            <a:r>
              <a:rPr lang="en-GB" altLang="en-US" sz="2400" baseline="-25000" smtClean="0">
                <a:solidFill>
                  <a:srgbClr val="000099"/>
                </a:solidFill>
              </a:rPr>
              <a:t>11</a:t>
            </a:r>
            <a:r>
              <a:rPr lang="en-GB" altLang="en-US" sz="2400" smtClean="0">
                <a:solidFill>
                  <a:srgbClr val="000099"/>
                </a:solidFill>
              </a:rPr>
              <a:t> – R</a:t>
            </a:r>
            <a:r>
              <a:rPr lang="en-GB" altLang="en-US" sz="2400" baseline="-25000" smtClean="0">
                <a:solidFill>
                  <a:srgbClr val="000099"/>
                </a:solidFill>
              </a:rPr>
              <a:t>10 </a:t>
            </a:r>
            <a:r>
              <a:rPr lang="en-GB" altLang="en-US" sz="2400" smtClean="0">
                <a:solidFill>
                  <a:srgbClr val="000099"/>
                </a:solidFill>
              </a:rPr>
              <a:t>– R</a:t>
            </a:r>
            <a:r>
              <a:rPr lang="en-GB" altLang="en-US" sz="2400" baseline="-25000" smtClean="0">
                <a:solidFill>
                  <a:srgbClr val="000099"/>
                </a:solidFill>
              </a:rPr>
              <a:t>01</a:t>
            </a:r>
            <a:r>
              <a:rPr lang="en-GB" altLang="en-US" sz="2400" smtClean="0">
                <a:solidFill>
                  <a:srgbClr val="000099"/>
                </a:solidFill>
              </a:rPr>
              <a:t> &gt;0,  there is synergism between A</a:t>
            </a:r>
            <a:r>
              <a:rPr lang="en-GB" altLang="en-US" sz="2400" baseline="-25000" smtClean="0">
                <a:solidFill>
                  <a:srgbClr val="000099"/>
                </a:solidFill>
              </a:rPr>
              <a:t>1</a:t>
            </a:r>
            <a:r>
              <a:rPr lang="en-GB" altLang="en-US" sz="2400" smtClean="0">
                <a:solidFill>
                  <a:srgbClr val="000099"/>
                </a:solidFill>
              </a:rPr>
              <a:t> and E</a:t>
            </a:r>
            <a:r>
              <a:rPr lang="en-GB" altLang="en-US" sz="2400" baseline="-25000" smtClean="0">
                <a:solidFill>
                  <a:srgbClr val="000099"/>
                </a:solidFill>
              </a:rPr>
              <a:t>1</a:t>
            </a:r>
            <a:r>
              <a:rPr lang="en-GB" altLang="en-US" sz="2400" smtClean="0">
                <a:solidFill>
                  <a:srgbClr val="000099"/>
                </a:solidFill>
              </a:rPr>
              <a:t> and individuals with a response type 7 or 8 should exist. </a:t>
            </a:r>
            <a:r>
              <a:rPr lang="en-GB" altLang="en-US" sz="2000" smtClean="0"/>
              <a:t>(note: type 7 and 8 differ only for the potential outcome in </a:t>
            </a:r>
            <a:r>
              <a:rPr lang="en-GB" altLang="en-US" sz="2000" smtClean="0">
                <a:latin typeface="Helvetica" pitchFamily="34" charset="0"/>
              </a:rPr>
              <a:t>A</a:t>
            </a:r>
            <a:r>
              <a:rPr lang="en-GB" altLang="en-US" sz="2000" baseline="-25000" smtClean="0">
                <a:latin typeface="Helvetica" pitchFamily="34" charset="0"/>
              </a:rPr>
              <a:t>0</a:t>
            </a:r>
            <a:r>
              <a:rPr lang="en-GB" altLang="en-US" sz="2000" smtClean="0">
                <a:latin typeface="Helvetica" pitchFamily="34" charset="0"/>
              </a:rPr>
              <a:t>E</a:t>
            </a:r>
            <a:r>
              <a:rPr lang="en-GB" altLang="en-US" sz="2000" baseline="-25000" smtClean="0">
                <a:latin typeface="Helvetica" pitchFamily="34" charset="0"/>
              </a:rPr>
              <a:t>0 </a:t>
            </a:r>
            <a:r>
              <a:rPr lang="en-GB" altLang="en-US" sz="2000" smtClean="0">
                <a:latin typeface="Helvetica" pitchFamily="34" charset="0"/>
              </a:rPr>
              <a:t>that is =0 in type 7 and =1 in type 8 </a:t>
            </a:r>
            <a:r>
              <a:rPr lang="en-GB" altLang="en-US" sz="2000" smtClean="0">
                <a:latin typeface="Helvetica" pitchFamily="34" charset="0"/>
                <a:sym typeface="Wingdings" pitchFamily="2" charset="2"/>
              </a:rPr>
              <a:t> no information on R</a:t>
            </a:r>
            <a:r>
              <a:rPr lang="en-GB" altLang="en-US" sz="2000" baseline="-25000" smtClean="0">
                <a:latin typeface="Helvetica" pitchFamily="34" charset="0"/>
              </a:rPr>
              <a:t>00 </a:t>
            </a:r>
            <a:r>
              <a:rPr lang="en-GB" altLang="en-US" sz="2000" smtClean="0">
                <a:latin typeface="Helvetica" pitchFamily="34" charset="0"/>
              </a:rPr>
              <a:t>needed)</a:t>
            </a:r>
            <a:r>
              <a:rPr lang="en-GB" altLang="en-US" sz="2400" smtClean="0">
                <a:latin typeface="Helvetica" pitchFamily="34" charset="0"/>
              </a:rPr>
              <a:t> </a:t>
            </a:r>
            <a:endParaRPr lang="en-GB" altLang="en-US" sz="2400" baseline="-25000" smtClean="0">
              <a:latin typeface="Helvetica" pitchFamily="34" charset="0"/>
            </a:endParaRPr>
          </a:p>
          <a:p>
            <a:pPr eaLnBrk="1" hangingPunct="1">
              <a:buFont typeface="Wingdings" pitchFamily="2" charset="2"/>
              <a:buNone/>
            </a:pPr>
            <a:endParaRPr lang="en-GB" altLang="en-US" sz="2000" smtClean="0">
              <a:sym typeface="Wingdings" pitchFamily="2" charset="2"/>
            </a:endParaRPr>
          </a:p>
          <a:p>
            <a:pPr eaLnBrk="1" hangingPunct="1">
              <a:buFont typeface="Wingdings" pitchFamily="2" charset="2"/>
              <a:buNone/>
            </a:pPr>
            <a:r>
              <a:rPr lang="en-GB" altLang="en-US" sz="2000" smtClean="0">
                <a:sym typeface="Wingdings" pitchFamily="2" charset="2"/>
              </a:rPr>
              <a:t>Analogously</a:t>
            </a:r>
          </a:p>
          <a:p>
            <a:pPr eaLnBrk="1" hangingPunct="1">
              <a:buFont typeface="Wingdings" pitchFamily="2" charset="2"/>
              <a:buNone/>
            </a:pPr>
            <a:r>
              <a:rPr lang="en-GB" altLang="en-US" sz="2000" smtClean="0">
                <a:sym typeface="Wingdings" pitchFamily="2" charset="2"/>
              </a:rPr>
              <a:t> If R</a:t>
            </a:r>
            <a:r>
              <a:rPr lang="en-GB" altLang="en-US" sz="2000" baseline="-25000" smtClean="0">
                <a:sym typeface="Wingdings" pitchFamily="2" charset="2"/>
              </a:rPr>
              <a:t>10</a:t>
            </a:r>
            <a:r>
              <a:rPr lang="en-GB" altLang="en-US" sz="2000" smtClean="0">
                <a:sym typeface="Wingdings" pitchFamily="2" charset="2"/>
              </a:rPr>
              <a:t>-R</a:t>
            </a:r>
            <a:r>
              <a:rPr lang="en-GB" altLang="en-US" sz="2000" baseline="-25000" smtClean="0">
                <a:sym typeface="Wingdings" pitchFamily="2" charset="2"/>
              </a:rPr>
              <a:t>11</a:t>
            </a:r>
            <a:r>
              <a:rPr lang="en-GB" altLang="en-US" sz="2000" smtClean="0">
                <a:sym typeface="Wingdings" pitchFamily="2" charset="2"/>
              </a:rPr>
              <a:t>-R</a:t>
            </a:r>
            <a:r>
              <a:rPr lang="en-GB" altLang="en-US" sz="2000" baseline="-25000" smtClean="0">
                <a:sym typeface="Wingdings" pitchFamily="2" charset="2"/>
              </a:rPr>
              <a:t>00 </a:t>
            </a:r>
            <a:r>
              <a:rPr lang="en-GB" altLang="en-US" sz="2000" smtClean="0">
                <a:sym typeface="Wingdings" pitchFamily="2" charset="2"/>
              </a:rPr>
              <a:t>&gt; 0 </a:t>
            </a:r>
            <a:r>
              <a:rPr lang="en-GB" altLang="en-US" sz="2000" smtClean="0"/>
              <a:t>there is synergism between A</a:t>
            </a:r>
            <a:r>
              <a:rPr lang="en-GB" altLang="en-US" sz="2000" baseline="-25000" smtClean="0"/>
              <a:t>1</a:t>
            </a:r>
            <a:r>
              <a:rPr lang="en-GB" altLang="en-US" sz="2000" smtClean="0"/>
              <a:t> and E</a:t>
            </a:r>
            <a:r>
              <a:rPr lang="en-GB" altLang="en-US" sz="2000" baseline="-25000" smtClean="0"/>
              <a:t>0</a:t>
            </a:r>
            <a:r>
              <a:rPr lang="en-GB" altLang="en-US" sz="2000" smtClean="0"/>
              <a:t> </a:t>
            </a:r>
            <a:r>
              <a:rPr lang="en-GB" altLang="en-US" sz="2000" smtClean="0">
                <a:sym typeface="Wingdings" pitchFamily="2" charset="2"/>
              </a:rPr>
              <a:t>individuals with response type 10 or 14 must exist</a:t>
            </a:r>
          </a:p>
          <a:p>
            <a:pPr eaLnBrk="1" hangingPunct="1">
              <a:buFont typeface="Wingdings" pitchFamily="2" charset="2"/>
              <a:buNone/>
            </a:pPr>
            <a:r>
              <a:rPr lang="en-GB" altLang="en-US" sz="2000" smtClean="0">
                <a:sym typeface="Wingdings" pitchFamily="2" charset="2"/>
              </a:rPr>
              <a:t> If R</a:t>
            </a:r>
            <a:r>
              <a:rPr lang="en-GB" altLang="en-US" sz="2000" baseline="-25000" smtClean="0">
                <a:sym typeface="Wingdings" pitchFamily="2" charset="2"/>
              </a:rPr>
              <a:t>01</a:t>
            </a:r>
            <a:r>
              <a:rPr lang="en-GB" altLang="en-US" sz="2000" smtClean="0">
                <a:sym typeface="Wingdings" pitchFamily="2" charset="2"/>
              </a:rPr>
              <a:t>-R</a:t>
            </a:r>
            <a:r>
              <a:rPr lang="en-GB" altLang="en-US" sz="2000" baseline="-25000" smtClean="0">
                <a:sym typeface="Wingdings" pitchFamily="2" charset="2"/>
              </a:rPr>
              <a:t>11</a:t>
            </a:r>
            <a:r>
              <a:rPr lang="en-GB" altLang="en-US" sz="2000" smtClean="0">
                <a:sym typeface="Wingdings" pitchFamily="2" charset="2"/>
              </a:rPr>
              <a:t>-R</a:t>
            </a:r>
            <a:r>
              <a:rPr lang="en-GB" altLang="en-US" sz="2000" baseline="-25000" smtClean="0">
                <a:sym typeface="Wingdings" pitchFamily="2" charset="2"/>
              </a:rPr>
              <a:t>00 </a:t>
            </a:r>
            <a:r>
              <a:rPr lang="en-GB" altLang="en-US" sz="2000" smtClean="0">
                <a:sym typeface="Wingdings" pitchFamily="2" charset="2"/>
              </a:rPr>
              <a:t>&gt; 0 </a:t>
            </a:r>
            <a:r>
              <a:rPr lang="en-GB" altLang="en-US" sz="2000" smtClean="0"/>
              <a:t>there is synergism between A</a:t>
            </a:r>
            <a:r>
              <a:rPr lang="en-GB" altLang="en-US" sz="2000" baseline="-25000" smtClean="0"/>
              <a:t>0 </a:t>
            </a:r>
            <a:r>
              <a:rPr lang="en-GB" altLang="en-US" sz="2000" smtClean="0"/>
              <a:t>and E</a:t>
            </a:r>
            <a:r>
              <a:rPr lang="en-GB" altLang="en-US" sz="2000" baseline="-25000" smtClean="0"/>
              <a:t>1</a:t>
            </a:r>
            <a:r>
              <a:rPr lang="en-GB" altLang="en-US" sz="2000" smtClean="0"/>
              <a:t> and </a:t>
            </a:r>
            <a:r>
              <a:rPr lang="en-GB" altLang="en-US" sz="2000" smtClean="0">
                <a:sym typeface="Wingdings" pitchFamily="2" charset="2"/>
              </a:rPr>
              <a:t>individuals with response type 10 or 12 must exist</a:t>
            </a:r>
          </a:p>
          <a:p>
            <a:pPr eaLnBrk="1" hangingPunct="1">
              <a:buFont typeface="Wingdings" pitchFamily="2" charset="2"/>
              <a:buNone/>
            </a:pPr>
            <a:r>
              <a:rPr lang="en-GB" altLang="en-US" sz="2000" smtClean="0">
                <a:sym typeface="Wingdings" pitchFamily="2" charset="2"/>
              </a:rPr>
              <a:t> If R</a:t>
            </a:r>
            <a:r>
              <a:rPr lang="en-GB" altLang="en-US" sz="2000" baseline="-25000" smtClean="0">
                <a:sym typeface="Wingdings" pitchFamily="2" charset="2"/>
              </a:rPr>
              <a:t>00</a:t>
            </a:r>
            <a:r>
              <a:rPr lang="en-GB" altLang="en-US" sz="2000" smtClean="0">
                <a:sym typeface="Wingdings" pitchFamily="2" charset="2"/>
              </a:rPr>
              <a:t>-R</a:t>
            </a:r>
            <a:r>
              <a:rPr lang="en-GB" altLang="en-US" sz="2000" baseline="-25000" smtClean="0">
                <a:sym typeface="Wingdings" pitchFamily="2" charset="2"/>
              </a:rPr>
              <a:t>01</a:t>
            </a:r>
            <a:r>
              <a:rPr lang="en-GB" altLang="en-US" sz="2000" smtClean="0">
                <a:sym typeface="Wingdings" pitchFamily="2" charset="2"/>
              </a:rPr>
              <a:t>-R</a:t>
            </a:r>
            <a:r>
              <a:rPr lang="en-GB" altLang="en-US" sz="2000" baseline="-25000" smtClean="0">
                <a:sym typeface="Wingdings" pitchFamily="2" charset="2"/>
              </a:rPr>
              <a:t>10 </a:t>
            </a:r>
            <a:r>
              <a:rPr lang="en-GB" altLang="en-US" sz="2000" smtClean="0">
                <a:sym typeface="Wingdings" pitchFamily="2" charset="2"/>
              </a:rPr>
              <a:t>&gt; 0 </a:t>
            </a:r>
            <a:r>
              <a:rPr lang="en-GB" altLang="en-US" sz="2000" smtClean="0"/>
              <a:t>there is synergism between A</a:t>
            </a:r>
            <a:r>
              <a:rPr lang="en-GB" altLang="en-US" sz="2000" baseline="-25000" smtClean="0"/>
              <a:t>0 </a:t>
            </a:r>
            <a:r>
              <a:rPr lang="en-GB" altLang="en-US" sz="2000" smtClean="0"/>
              <a:t>and E</a:t>
            </a:r>
            <a:r>
              <a:rPr lang="en-GB" altLang="en-US" sz="2000" baseline="-25000" smtClean="0"/>
              <a:t>0</a:t>
            </a:r>
            <a:r>
              <a:rPr lang="en-GB" altLang="en-US" sz="2000" smtClean="0"/>
              <a:t> and </a:t>
            </a:r>
            <a:r>
              <a:rPr lang="en-GB" altLang="en-US" sz="2000" smtClean="0">
                <a:sym typeface="Wingdings" pitchFamily="2" charset="2"/>
              </a:rPr>
              <a:t>individuals with response type 7 or 15 must exist</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type="body" idx="1"/>
          </p:nvPr>
        </p:nvSpPr>
        <p:spPr>
          <a:xfrm>
            <a:off x="762000" y="1412875"/>
            <a:ext cx="8202613" cy="4648200"/>
          </a:xfrm>
        </p:spPr>
        <p:txBody>
          <a:bodyPr/>
          <a:lstStyle/>
          <a:p>
            <a:pPr eaLnBrk="1" hangingPunct="1">
              <a:buFont typeface="Wingdings" pitchFamily="2" charset="2"/>
              <a:buNone/>
            </a:pPr>
            <a:r>
              <a:rPr lang="en-GB" altLang="en-US" sz="2400" smtClean="0"/>
              <a:t>Monotonic effect: the direction of the effect of an exposure on the outcome is the same for all </a:t>
            </a:r>
            <a:r>
              <a:rPr lang="en-GB" altLang="en-US" sz="2400" u="sng" smtClean="0"/>
              <a:t>individuals</a:t>
            </a:r>
            <a:r>
              <a:rPr lang="en-GB" altLang="en-US" sz="2400" smtClean="0"/>
              <a:t> regardless of the other exposure </a:t>
            </a:r>
            <a:r>
              <a:rPr lang="en-GB" altLang="en-US" sz="2400" smtClean="0">
                <a:sym typeface="Wingdings" pitchFamily="2" charset="2"/>
              </a:rPr>
              <a:t> either always beneficial or neutral or always harmful or neutral</a:t>
            </a:r>
          </a:p>
          <a:p>
            <a:pPr eaLnBrk="1" hangingPunct="1">
              <a:buFont typeface="Wingdings" pitchFamily="2" charset="2"/>
              <a:buNone/>
            </a:pPr>
            <a:endParaRPr lang="en-GB" altLang="en-US" sz="2400" smtClean="0"/>
          </a:p>
          <a:p>
            <a:pPr eaLnBrk="1" hangingPunct="1">
              <a:buFont typeface="Wingdings" pitchFamily="2" charset="2"/>
              <a:buNone/>
            </a:pPr>
            <a:r>
              <a:rPr lang="en-GB" altLang="en-US" sz="2400" smtClean="0">
                <a:sym typeface="Wingdings" pitchFamily="2" charset="2"/>
              </a:rPr>
              <a:t> If both A and E both have a positive monotonic effect</a:t>
            </a:r>
          </a:p>
          <a:p>
            <a:pPr eaLnBrk="1" hangingPunct="1">
              <a:buFont typeface="Wingdings" pitchFamily="2" charset="2"/>
              <a:buNone/>
            </a:pPr>
            <a:r>
              <a:rPr lang="en-GB" altLang="en-US" sz="2400" smtClean="0">
                <a:solidFill>
                  <a:srgbClr val="000099"/>
                </a:solidFill>
                <a:sym typeface="Wingdings" pitchFamily="2" charset="2"/>
              </a:rPr>
              <a:t> and  </a:t>
            </a:r>
            <a:r>
              <a:rPr lang="en-GB" altLang="en-US" sz="2400" smtClean="0">
                <a:solidFill>
                  <a:srgbClr val="000099"/>
                </a:solidFill>
              </a:rPr>
              <a:t>R</a:t>
            </a:r>
            <a:r>
              <a:rPr lang="en-GB" altLang="en-US" sz="2400" baseline="-25000" smtClean="0">
                <a:solidFill>
                  <a:srgbClr val="000099"/>
                </a:solidFill>
              </a:rPr>
              <a:t>11</a:t>
            </a:r>
            <a:r>
              <a:rPr lang="en-GB" altLang="en-US" sz="2400" smtClean="0">
                <a:solidFill>
                  <a:srgbClr val="000099"/>
                </a:solidFill>
              </a:rPr>
              <a:t> – R</a:t>
            </a:r>
            <a:r>
              <a:rPr lang="en-GB" altLang="en-US" sz="2400" baseline="-25000" smtClean="0">
                <a:solidFill>
                  <a:srgbClr val="000099"/>
                </a:solidFill>
              </a:rPr>
              <a:t>10 </a:t>
            </a:r>
            <a:r>
              <a:rPr lang="en-GB" altLang="en-US" sz="2400" smtClean="0">
                <a:solidFill>
                  <a:srgbClr val="000099"/>
                </a:solidFill>
              </a:rPr>
              <a:t>– R</a:t>
            </a:r>
            <a:r>
              <a:rPr lang="en-GB" altLang="en-US" sz="2400" baseline="-25000" smtClean="0">
                <a:solidFill>
                  <a:srgbClr val="000099"/>
                </a:solidFill>
              </a:rPr>
              <a:t>01 </a:t>
            </a:r>
            <a:r>
              <a:rPr lang="en-GB" altLang="en-US" sz="2400" smtClean="0">
                <a:solidFill>
                  <a:srgbClr val="000099"/>
                </a:solidFill>
              </a:rPr>
              <a:t>+ R</a:t>
            </a:r>
            <a:r>
              <a:rPr lang="en-GB" altLang="en-US" sz="2400" baseline="-25000" smtClean="0">
                <a:solidFill>
                  <a:srgbClr val="000099"/>
                </a:solidFill>
              </a:rPr>
              <a:t>00</a:t>
            </a:r>
            <a:r>
              <a:rPr lang="en-GB" altLang="en-US" sz="2400" smtClean="0">
                <a:solidFill>
                  <a:srgbClr val="000099"/>
                </a:solidFill>
              </a:rPr>
              <a:t> &gt;0,  there is synergism between A</a:t>
            </a:r>
            <a:r>
              <a:rPr lang="en-GB" altLang="en-US" sz="2400" baseline="-25000" smtClean="0">
                <a:solidFill>
                  <a:srgbClr val="000099"/>
                </a:solidFill>
              </a:rPr>
              <a:t>1</a:t>
            </a:r>
            <a:r>
              <a:rPr lang="en-GB" altLang="en-US" sz="2400" smtClean="0">
                <a:solidFill>
                  <a:srgbClr val="000099"/>
                </a:solidFill>
              </a:rPr>
              <a:t> and E</a:t>
            </a:r>
            <a:r>
              <a:rPr lang="en-GB" altLang="en-US" sz="2400" baseline="-25000" smtClean="0">
                <a:solidFill>
                  <a:srgbClr val="000099"/>
                </a:solidFill>
              </a:rPr>
              <a:t>1</a:t>
            </a:r>
            <a:r>
              <a:rPr lang="en-GB" altLang="en-US" sz="2400" smtClean="0">
                <a:solidFill>
                  <a:srgbClr val="000099"/>
                </a:solidFill>
              </a:rPr>
              <a:t> and individuals with a response type 8 should exist</a:t>
            </a:r>
          </a:p>
          <a:p>
            <a:pPr eaLnBrk="1" hangingPunct="1">
              <a:buFont typeface="Wingdings" pitchFamily="2" charset="2"/>
              <a:buNone/>
            </a:pPr>
            <a:endParaRPr lang="en-GB" altLang="en-US" sz="2000" smtClean="0">
              <a:sym typeface="Wingdings" pitchFamily="2" charset="2"/>
            </a:endParaRPr>
          </a:p>
          <a:p>
            <a:pPr eaLnBrk="1" hangingPunct="1">
              <a:buFont typeface="Wingdings" pitchFamily="2" charset="2"/>
              <a:buNone/>
            </a:pPr>
            <a:r>
              <a:rPr lang="en-GB" altLang="en-US" sz="2000" smtClean="0">
                <a:sym typeface="Wingdings" pitchFamily="2" charset="2"/>
              </a:rPr>
              <a:t>Analogously</a:t>
            </a:r>
          </a:p>
          <a:p>
            <a:pPr eaLnBrk="1" hangingPunct="1">
              <a:buFont typeface="Wingdings" pitchFamily="2" charset="2"/>
              <a:buNone/>
            </a:pPr>
            <a:r>
              <a:rPr lang="en-GB" altLang="en-US" sz="2000" smtClean="0">
                <a:sym typeface="Wingdings" pitchFamily="2" charset="2"/>
              </a:rPr>
              <a:t>It is possible to derive the analogous statements for negative monotonic effects and for combinations of A</a:t>
            </a:r>
            <a:r>
              <a:rPr lang="en-GB" altLang="en-US" sz="2000" baseline="-25000" smtClean="0">
                <a:sym typeface="Wingdings" pitchFamily="2" charset="2"/>
              </a:rPr>
              <a:t>0and1 </a:t>
            </a:r>
            <a:r>
              <a:rPr lang="en-GB" altLang="en-US" sz="2000" smtClean="0">
                <a:sym typeface="Wingdings" pitchFamily="2" charset="2"/>
              </a:rPr>
              <a:t>and</a:t>
            </a:r>
            <a:r>
              <a:rPr lang="en-GB" altLang="en-US" sz="2000" baseline="-25000" smtClean="0">
                <a:sym typeface="Wingdings" pitchFamily="2" charset="2"/>
              </a:rPr>
              <a:t> </a:t>
            </a:r>
            <a:r>
              <a:rPr lang="en-GB" altLang="en-US" sz="2000" smtClean="0">
                <a:sym typeface="Wingdings" pitchFamily="2" charset="2"/>
              </a:rPr>
              <a:t>E</a:t>
            </a:r>
            <a:r>
              <a:rPr lang="en-GB" altLang="en-US" sz="2000" baseline="-25000" smtClean="0">
                <a:sym typeface="Wingdings" pitchFamily="2" charset="2"/>
              </a:rPr>
              <a:t>0and1</a:t>
            </a:r>
            <a:endParaRPr lang="en-GB" altLang="en-US" sz="2000" smtClean="0">
              <a:sym typeface="Wingdings" pitchFamily="2" charset="2"/>
            </a:endParaRPr>
          </a:p>
        </p:txBody>
      </p:sp>
      <p:sp>
        <p:nvSpPr>
          <p:cNvPr id="40963" name="Rectangle 2"/>
          <p:cNvSpPr>
            <a:spLocks noGrp="1" noChangeArrowheads="1"/>
          </p:cNvSpPr>
          <p:nvPr>
            <p:ph type="title"/>
          </p:nvPr>
        </p:nvSpPr>
        <p:spPr/>
        <p:txBody>
          <a:bodyPr/>
          <a:lstStyle/>
          <a:p>
            <a:pPr eaLnBrk="1" hangingPunct="1"/>
            <a:r>
              <a:rPr lang="en-GB" altLang="en-US" sz="3200" b="1" smtClean="0"/>
              <a:t>Identification (2): Assuming monotonic effects</a:t>
            </a:r>
          </a:p>
        </p:txBody>
      </p:sp>
      <p:sp>
        <p:nvSpPr>
          <p:cNvPr id="40964" name="Text Box 7"/>
          <p:cNvSpPr txBox="1">
            <a:spLocks noChangeArrowheads="1"/>
          </p:cNvSpPr>
          <p:nvPr/>
        </p:nvSpPr>
        <p:spPr bwMode="auto">
          <a:xfrm>
            <a:off x="4427538" y="4868863"/>
            <a:ext cx="1657350" cy="457200"/>
          </a:xfrm>
          <a:prstGeom prst="rect">
            <a:avLst/>
          </a:prstGeom>
          <a:noFill/>
          <a:ln w="9525">
            <a:noFill/>
            <a:miter lim="800000"/>
            <a:headEnd/>
            <a:tailEnd/>
          </a:ln>
        </p:spPr>
        <p:txBody>
          <a:bodyPr>
            <a:spAutoFit/>
          </a:bodyPr>
          <a:lstStyle/>
          <a:p>
            <a:endParaRPr lang="en-GB"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Line 2"/>
          <p:cNvSpPr>
            <a:spLocks noChangeShapeType="1"/>
          </p:cNvSpPr>
          <p:nvPr/>
        </p:nvSpPr>
        <p:spPr bwMode="auto">
          <a:xfrm>
            <a:off x="1752600" y="1828800"/>
            <a:ext cx="0" cy="3429000"/>
          </a:xfrm>
          <a:prstGeom prst="line">
            <a:avLst/>
          </a:prstGeom>
          <a:noFill/>
          <a:ln w="57150">
            <a:solidFill>
              <a:schemeClr val="tx1"/>
            </a:solidFill>
            <a:round/>
            <a:headEnd/>
            <a:tailEnd/>
          </a:ln>
        </p:spPr>
        <p:txBody>
          <a:bodyPr wrap="none" anchor="ctr"/>
          <a:lstStyle/>
          <a:p>
            <a:endParaRPr lang="it-IT"/>
          </a:p>
        </p:txBody>
      </p:sp>
      <p:sp>
        <p:nvSpPr>
          <p:cNvPr id="5123" name="Line 3"/>
          <p:cNvSpPr>
            <a:spLocks noChangeShapeType="1"/>
          </p:cNvSpPr>
          <p:nvPr/>
        </p:nvSpPr>
        <p:spPr bwMode="auto">
          <a:xfrm>
            <a:off x="1752600" y="5257800"/>
            <a:ext cx="5867400" cy="0"/>
          </a:xfrm>
          <a:prstGeom prst="line">
            <a:avLst/>
          </a:prstGeom>
          <a:noFill/>
          <a:ln w="57150">
            <a:solidFill>
              <a:schemeClr val="tx1"/>
            </a:solidFill>
            <a:round/>
            <a:headEnd/>
            <a:tailEnd/>
          </a:ln>
        </p:spPr>
        <p:txBody>
          <a:bodyPr wrap="none" anchor="ctr"/>
          <a:lstStyle/>
          <a:p>
            <a:endParaRPr lang="it-IT"/>
          </a:p>
        </p:txBody>
      </p:sp>
      <p:sp>
        <p:nvSpPr>
          <p:cNvPr id="5124" name="Text Box 4"/>
          <p:cNvSpPr txBox="1">
            <a:spLocks noChangeArrowheads="1"/>
          </p:cNvSpPr>
          <p:nvPr/>
        </p:nvSpPr>
        <p:spPr bwMode="auto">
          <a:xfrm>
            <a:off x="3352800" y="5486400"/>
            <a:ext cx="4459288" cy="457200"/>
          </a:xfrm>
          <a:prstGeom prst="rect">
            <a:avLst/>
          </a:prstGeom>
          <a:noFill/>
          <a:ln w="9525">
            <a:noFill/>
            <a:miter lim="800000"/>
            <a:headEnd/>
            <a:tailEnd/>
          </a:ln>
        </p:spPr>
        <p:txBody>
          <a:bodyPr>
            <a:spAutoFit/>
          </a:bodyPr>
          <a:lstStyle/>
          <a:p>
            <a:pPr eaLnBrk="0" hangingPunct="0">
              <a:spcBef>
                <a:spcPct val="50000"/>
              </a:spcBef>
            </a:pPr>
            <a:r>
              <a:rPr lang="en-US" altLang="en-US" b="1">
                <a:latin typeface="Arial" charset="0"/>
              </a:rPr>
              <a:t>Alcohol intake</a:t>
            </a:r>
          </a:p>
        </p:txBody>
      </p:sp>
      <p:sp>
        <p:nvSpPr>
          <p:cNvPr id="5125" name="Text Box 5"/>
          <p:cNvSpPr txBox="1">
            <a:spLocks noChangeArrowheads="1"/>
          </p:cNvSpPr>
          <p:nvPr/>
        </p:nvSpPr>
        <p:spPr bwMode="auto">
          <a:xfrm rot="-5345259">
            <a:off x="176213" y="2713037"/>
            <a:ext cx="1981200" cy="822325"/>
          </a:xfrm>
          <a:prstGeom prst="rect">
            <a:avLst/>
          </a:prstGeom>
          <a:noFill/>
          <a:ln w="9525">
            <a:noFill/>
            <a:miter lim="800000"/>
            <a:headEnd/>
            <a:tailEnd/>
          </a:ln>
        </p:spPr>
        <p:txBody>
          <a:bodyPr>
            <a:spAutoFit/>
          </a:bodyPr>
          <a:lstStyle/>
          <a:p>
            <a:pPr eaLnBrk="0" hangingPunct="0">
              <a:spcBef>
                <a:spcPct val="50000"/>
              </a:spcBef>
            </a:pPr>
            <a:r>
              <a:rPr lang="en-US" altLang="en-US" b="1">
                <a:latin typeface="Arial" charset="0"/>
              </a:rPr>
              <a:t>Log rate of oral cancer</a:t>
            </a:r>
          </a:p>
        </p:txBody>
      </p:sp>
      <p:sp>
        <p:nvSpPr>
          <p:cNvPr id="5126" name="Line 6"/>
          <p:cNvSpPr>
            <a:spLocks noChangeShapeType="1"/>
          </p:cNvSpPr>
          <p:nvPr/>
        </p:nvSpPr>
        <p:spPr bwMode="auto">
          <a:xfrm flipV="1">
            <a:off x="2362200" y="2286000"/>
            <a:ext cx="5029200" cy="2133600"/>
          </a:xfrm>
          <a:prstGeom prst="line">
            <a:avLst/>
          </a:prstGeom>
          <a:noFill/>
          <a:ln w="38100">
            <a:solidFill>
              <a:srgbClr val="FF0000"/>
            </a:solidFill>
            <a:prstDash val="sysDot"/>
            <a:round/>
            <a:headEnd/>
            <a:tailEnd/>
          </a:ln>
        </p:spPr>
        <p:txBody>
          <a:bodyPr wrap="none" anchor="ctr"/>
          <a:lstStyle/>
          <a:p>
            <a:endParaRPr lang="it-IT"/>
          </a:p>
        </p:txBody>
      </p:sp>
      <p:sp>
        <p:nvSpPr>
          <p:cNvPr id="5127" name="Oval 7"/>
          <p:cNvSpPr>
            <a:spLocks noChangeArrowheads="1"/>
          </p:cNvSpPr>
          <p:nvPr/>
        </p:nvSpPr>
        <p:spPr bwMode="auto">
          <a:xfrm rot="-1224193">
            <a:off x="3124200" y="3048000"/>
            <a:ext cx="3429000" cy="685800"/>
          </a:xfrm>
          <a:prstGeom prst="ellipse">
            <a:avLst/>
          </a:prstGeom>
          <a:solidFill>
            <a:srgbClr val="FF0000">
              <a:alpha val="50195"/>
            </a:srgbClr>
          </a:solidFill>
          <a:ln w="57150" cap="rnd">
            <a:solidFill>
              <a:srgbClr val="FF0000"/>
            </a:solidFill>
            <a:prstDash val="sysDot"/>
            <a:round/>
            <a:headEnd/>
            <a:tailEnd/>
          </a:ln>
        </p:spPr>
        <p:txBody>
          <a:bodyPr wrap="none" anchor="ctr"/>
          <a:lstStyle/>
          <a:p>
            <a:endParaRPr lang="it-IT" altLang="en-US"/>
          </a:p>
        </p:txBody>
      </p:sp>
      <p:sp>
        <p:nvSpPr>
          <p:cNvPr id="5128" name="Text Box 8"/>
          <p:cNvSpPr txBox="1">
            <a:spLocks noChangeArrowheads="1"/>
          </p:cNvSpPr>
          <p:nvPr/>
        </p:nvSpPr>
        <p:spPr bwMode="auto">
          <a:xfrm>
            <a:off x="2438400" y="609600"/>
            <a:ext cx="4800600" cy="641350"/>
          </a:xfrm>
          <a:prstGeom prst="rect">
            <a:avLst/>
          </a:prstGeom>
          <a:noFill/>
          <a:ln w="9525">
            <a:noFill/>
            <a:miter lim="800000"/>
            <a:headEnd/>
            <a:tailEnd/>
          </a:ln>
        </p:spPr>
        <p:txBody>
          <a:bodyPr>
            <a:spAutoFit/>
          </a:bodyPr>
          <a:lstStyle/>
          <a:p>
            <a:pPr eaLnBrk="0" hangingPunct="0">
              <a:spcBef>
                <a:spcPct val="50000"/>
              </a:spcBef>
            </a:pPr>
            <a:r>
              <a:rPr lang="en-US" altLang="en-US" sz="3600" b="1">
                <a:latin typeface="Arial" charset="0"/>
              </a:rPr>
              <a:t>Continuous variable</a:t>
            </a:r>
          </a:p>
        </p:txBody>
      </p:sp>
      <p:sp>
        <p:nvSpPr>
          <p:cNvPr id="5129" name="Text Box 9"/>
          <p:cNvSpPr txBox="1">
            <a:spLocks noChangeArrowheads="1"/>
          </p:cNvSpPr>
          <p:nvPr/>
        </p:nvSpPr>
        <p:spPr bwMode="auto">
          <a:xfrm>
            <a:off x="5651500" y="1989138"/>
            <a:ext cx="1584325" cy="519112"/>
          </a:xfrm>
          <a:prstGeom prst="rect">
            <a:avLst/>
          </a:prstGeom>
          <a:noFill/>
          <a:ln w="9525">
            <a:noFill/>
            <a:miter lim="800000"/>
            <a:headEnd/>
            <a:tailEnd/>
          </a:ln>
        </p:spPr>
        <p:txBody>
          <a:bodyPr>
            <a:spAutoFit/>
          </a:bodyPr>
          <a:lstStyle/>
          <a:p>
            <a:pPr>
              <a:spcBef>
                <a:spcPct val="50000"/>
              </a:spcBef>
            </a:pPr>
            <a:r>
              <a:rPr lang="en-US" altLang="en-US" sz="2800">
                <a:latin typeface="Arial" charset="0"/>
              </a:rPr>
              <a:t>Crude </a:t>
            </a:r>
            <a:r>
              <a:rPr lang="el-GR" altLang="en-US" sz="2800">
                <a:latin typeface="Arial" charset="0"/>
                <a:cs typeface="Times New Roman" pitchFamily="18" charset="0"/>
              </a:rPr>
              <a:t>β</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body" idx="1"/>
          </p:nvPr>
        </p:nvSpPr>
        <p:spPr>
          <a:xfrm>
            <a:off x="762000" y="1412875"/>
            <a:ext cx="8202613" cy="4648200"/>
          </a:xfrm>
        </p:spPr>
        <p:txBody>
          <a:bodyPr/>
          <a:lstStyle/>
          <a:p>
            <a:pPr eaLnBrk="1" hangingPunct="1">
              <a:buFont typeface="Wingdings" pitchFamily="2" charset="2"/>
              <a:buNone/>
            </a:pPr>
            <a:r>
              <a:rPr lang="en-GB" altLang="en-US" sz="2400" smtClean="0"/>
              <a:t>Monotonic effect: the direction of the effect of an exposure on the outcome is the same for all </a:t>
            </a:r>
            <a:r>
              <a:rPr lang="en-GB" altLang="en-US" sz="2400" u="sng" smtClean="0"/>
              <a:t>individuals</a:t>
            </a:r>
            <a:r>
              <a:rPr lang="en-GB" altLang="en-US" sz="2400" smtClean="0"/>
              <a:t> regardless of the other exposure </a:t>
            </a:r>
            <a:r>
              <a:rPr lang="en-GB" altLang="en-US" sz="2400" smtClean="0">
                <a:sym typeface="Wingdings" pitchFamily="2" charset="2"/>
              </a:rPr>
              <a:t> either always beneficial or neutral or always harmful or neutral</a:t>
            </a:r>
          </a:p>
          <a:p>
            <a:pPr eaLnBrk="1" hangingPunct="1">
              <a:buFont typeface="Wingdings" pitchFamily="2" charset="2"/>
              <a:buNone/>
            </a:pPr>
            <a:endParaRPr lang="en-GB" altLang="en-US" sz="2400" smtClean="0"/>
          </a:p>
          <a:p>
            <a:pPr eaLnBrk="1" hangingPunct="1">
              <a:buFont typeface="Wingdings" pitchFamily="2" charset="2"/>
              <a:buNone/>
            </a:pPr>
            <a:r>
              <a:rPr lang="en-GB" altLang="en-US" sz="2400" smtClean="0">
                <a:sym typeface="Wingdings" pitchFamily="2" charset="2"/>
              </a:rPr>
              <a:t> If A and E have a positive monotonic effect</a:t>
            </a:r>
          </a:p>
          <a:p>
            <a:pPr eaLnBrk="1" hangingPunct="1">
              <a:buFont typeface="Wingdings" pitchFamily="2" charset="2"/>
              <a:buNone/>
            </a:pPr>
            <a:r>
              <a:rPr lang="en-GB" altLang="en-US" sz="2400" smtClean="0">
                <a:solidFill>
                  <a:srgbClr val="000099"/>
                </a:solidFill>
                <a:sym typeface="Wingdings" pitchFamily="2" charset="2"/>
              </a:rPr>
              <a:t> and  </a:t>
            </a:r>
            <a:r>
              <a:rPr lang="en-GB" altLang="en-US" sz="2400" smtClean="0">
                <a:solidFill>
                  <a:srgbClr val="000099"/>
                </a:solidFill>
              </a:rPr>
              <a:t>R</a:t>
            </a:r>
            <a:r>
              <a:rPr lang="en-GB" altLang="en-US" sz="2400" baseline="-25000" smtClean="0">
                <a:solidFill>
                  <a:srgbClr val="000099"/>
                </a:solidFill>
              </a:rPr>
              <a:t>11</a:t>
            </a:r>
            <a:r>
              <a:rPr lang="en-GB" altLang="en-US" sz="2400" smtClean="0">
                <a:solidFill>
                  <a:srgbClr val="000099"/>
                </a:solidFill>
              </a:rPr>
              <a:t> – R</a:t>
            </a:r>
            <a:r>
              <a:rPr lang="en-GB" altLang="en-US" sz="2400" baseline="-25000" smtClean="0">
                <a:solidFill>
                  <a:srgbClr val="000099"/>
                </a:solidFill>
              </a:rPr>
              <a:t>10 </a:t>
            </a:r>
            <a:r>
              <a:rPr lang="en-GB" altLang="en-US" sz="2400" smtClean="0">
                <a:solidFill>
                  <a:srgbClr val="000099"/>
                </a:solidFill>
              </a:rPr>
              <a:t>– R</a:t>
            </a:r>
            <a:r>
              <a:rPr lang="en-GB" altLang="en-US" sz="2400" baseline="-25000" smtClean="0">
                <a:solidFill>
                  <a:srgbClr val="000099"/>
                </a:solidFill>
              </a:rPr>
              <a:t>01 </a:t>
            </a:r>
            <a:r>
              <a:rPr lang="en-GB" altLang="en-US" sz="2400" smtClean="0">
                <a:solidFill>
                  <a:srgbClr val="000099"/>
                </a:solidFill>
              </a:rPr>
              <a:t>+ R</a:t>
            </a:r>
            <a:r>
              <a:rPr lang="en-GB" altLang="en-US" sz="2400" baseline="-25000" smtClean="0">
                <a:solidFill>
                  <a:srgbClr val="000099"/>
                </a:solidFill>
              </a:rPr>
              <a:t>00</a:t>
            </a:r>
            <a:r>
              <a:rPr lang="en-GB" altLang="en-US" sz="2400" smtClean="0">
                <a:solidFill>
                  <a:srgbClr val="000099"/>
                </a:solidFill>
              </a:rPr>
              <a:t> &gt;0,  there is synergism between A</a:t>
            </a:r>
            <a:r>
              <a:rPr lang="en-GB" altLang="en-US" sz="2400" baseline="-25000" smtClean="0">
                <a:solidFill>
                  <a:srgbClr val="000099"/>
                </a:solidFill>
              </a:rPr>
              <a:t>1</a:t>
            </a:r>
            <a:r>
              <a:rPr lang="en-GB" altLang="en-US" sz="2400" smtClean="0">
                <a:solidFill>
                  <a:srgbClr val="000099"/>
                </a:solidFill>
              </a:rPr>
              <a:t> and E</a:t>
            </a:r>
            <a:r>
              <a:rPr lang="en-GB" altLang="en-US" sz="2400" baseline="-25000" smtClean="0">
                <a:solidFill>
                  <a:srgbClr val="000099"/>
                </a:solidFill>
              </a:rPr>
              <a:t>1</a:t>
            </a:r>
            <a:r>
              <a:rPr lang="en-GB" altLang="en-US" sz="2400" smtClean="0">
                <a:solidFill>
                  <a:srgbClr val="000099"/>
                </a:solidFill>
              </a:rPr>
              <a:t> and individuals with a response type 8 should exist</a:t>
            </a:r>
          </a:p>
          <a:p>
            <a:pPr eaLnBrk="1" hangingPunct="1">
              <a:buFont typeface="Wingdings" pitchFamily="2" charset="2"/>
              <a:buNone/>
            </a:pPr>
            <a:endParaRPr lang="en-GB" altLang="en-US" sz="2000" smtClean="0">
              <a:sym typeface="Wingdings" pitchFamily="2" charset="2"/>
            </a:endParaRPr>
          </a:p>
          <a:p>
            <a:pPr eaLnBrk="1" hangingPunct="1">
              <a:buFont typeface="Wingdings" pitchFamily="2" charset="2"/>
              <a:buNone/>
            </a:pPr>
            <a:r>
              <a:rPr lang="en-GB" altLang="en-US" sz="2000" smtClean="0">
                <a:sym typeface="Wingdings" pitchFamily="2" charset="2"/>
              </a:rPr>
              <a:t>Analogously</a:t>
            </a:r>
          </a:p>
          <a:p>
            <a:pPr eaLnBrk="1" hangingPunct="1">
              <a:buFont typeface="Wingdings" pitchFamily="2" charset="2"/>
              <a:buNone/>
            </a:pPr>
            <a:r>
              <a:rPr lang="en-GB" altLang="en-US" sz="2000" smtClean="0">
                <a:sym typeface="Wingdings" pitchFamily="2" charset="2"/>
              </a:rPr>
              <a:t>It is possible to derive the analogous statements for negative monotonic effects and for combinations of A</a:t>
            </a:r>
            <a:r>
              <a:rPr lang="en-GB" altLang="en-US" sz="2000" baseline="-25000" smtClean="0">
                <a:sym typeface="Wingdings" pitchFamily="2" charset="2"/>
              </a:rPr>
              <a:t>0and1 </a:t>
            </a:r>
            <a:r>
              <a:rPr lang="en-GB" altLang="en-US" sz="2000" smtClean="0">
                <a:sym typeface="Wingdings" pitchFamily="2" charset="2"/>
              </a:rPr>
              <a:t>and</a:t>
            </a:r>
            <a:r>
              <a:rPr lang="en-GB" altLang="en-US" sz="2000" baseline="-25000" smtClean="0">
                <a:sym typeface="Wingdings" pitchFamily="2" charset="2"/>
              </a:rPr>
              <a:t> </a:t>
            </a:r>
            <a:r>
              <a:rPr lang="en-GB" altLang="en-US" sz="2000" smtClean="0">
                <a:sym typeface="Wingdings" pitchFamily="2" charset="2"/>
              </a:rPr>
              <a:t>E</a:t>
            </a:r>
            <a:r>
              <a:rPr lang="en-GB" altLang="en-US" sz="2000" baseline="-25000" smtClean="0">
                <a:sym typeface="Wingdings" pitchFamily="2" charset="2"/>
              </a:rPr>
              <a:t>0and1</a:t>
            </a:r>
            <a:endParaRPr lang="en-GB" altLang="en-US" sz="2000" smtClean="0">
              <a:sym typeface="Wingdings" pitchFamily="2" charset="2"/>
            </a:endParaRPr>
          </a:p>
        </p:txBody>
      </p:sp>
      <p:sp>
        <p:nvSpPr>
          <p:cNvPr id="41987" name="Rectangle 3"/>
          <p:cNvSpPr>
            <a:spLocks noGrp="1" noChangeArrowheads="1"/>
          </p:cNvSpPr>
          <p:nvPr>
            <p:ph type="title"/>
          </p:nvPr>
        </p:nvSpPr>
        <p:spPr/>
        <p:txBody>
          <a:bodyPr/>
          <a:lstStyle/>
          <a:p>
            <a:pPr eaLnBrk="1" hangingPunct="1"/>
            <a:r>
              <a:rPr lang="en-GB" altLang="en-US" sz="3200" b="1" smtClean="0"/>
              <a:t>Identification (2): Assuming monotonic effects</a:t>
            </a:r>
          </a:p>
        </p:txBody>
      </p:sp>
      <p:sp>
        <p:nvSpPr>
          <p:cNvPr id="41988" name="Oval 4"/>
          <p:cNvSpPr>
            <a:spLocks noChangeArrowheads="1"/>
          </p:cNvSpPr>
          <p:nvPr/>
        </p:nvSpPr>
        <p:spPr bwMode="auto">
          <a:xfrm>
            <a:off x="1476375" y="3644900"/>
            <a:ext cx="2951163" cy="720725"/>
          </a:xfrm>
          <a:prstGeom prst="ellipse">
            <a:avLst/>
          </a:prstGeom>
          <a:noFill/>
          <a:ln w="9525">
            <a:solidFill>
              <a:schemeClr val="folHlink"/>
            </a:solidFill>
            <a:miter lim="800000"/>
            <a:headEnd/>
            <a:tailEnd/>
          </a:ln>
        </p:spPr>
        <p:txBody>
          <a:bodyPr wrap="none" anchor="ctr"/>
          <a:lstStyle/>
          <a:p>
            <a:endParaRPr lang="it-IT" altLang="en-US"/>
          </a:p>
        </p:txBody>
      </p:sp>
      <p:sp>
        <p:nvSpPr>
          <p:cNvPr id="41989" name="Line 5"/>
          <p:cNvSpPr>
            <a:spLocks noChangeShapeType="1"/>
          </p:cNvSpPr>
          <p:nvPr/>
        </p:nvSpPr>
        <p:spPr bwMode="auto">
          <a:xfrm>
            <a:off x="3132138" y="4365625"/>
            <a:ext cx="1223962" cy="576263"/>
          </a:xfrm>
          <a:prstGeom prst="line">
            <a:avLst/>
          </a:prstGeom>
          <a:noFill/>
          <a:ln w="9525">
            <a:solidFill>
              <a:schemeClr val="folHlink"/>
            </a:solidFill>
            <a:miter lim="800000"/>
            <a:headEnd/>
            <a:tailEnd type="triangle" w="med" len="med"/>
          </a:ln>
        </p:spPr>
        <p:txBody>
          <a:bodyPr wrap="none"/>
          <a:lstStyle/>
          <a:p>
            <a:endParaRPr lang="it-IT"/>
          </a:p>
        </p:txBody>
      </p:sp>
      <p:sp>
        <p:nvSpPr>
          <p:cNvPr id="41990" name="Text Box 6"/>
          <p:cNvSpPr txBox="1">
            <a:spLocks noChangeArrowheads="1"/>
          </p:cNvSpPr>
          <p:nvPr/>
        </p:nvSpPr>
        <p:spPr bwMode="auto">
          <a:xfrm>
            <a:off x="4427538" y="4868863"/>
            <a:ext cx="1657350" cy="457200"/>
          </a:xfrm>
          <a:prstGeom prst="rect">
            <a:avLst/>
          </a:prstGeom>
          <a:noFill/>
          <a:ln w="9525">
            <a:noFill/>
            <a:miter lim="800000"/>
            <a:headEnd/>
            <a:tailEnd/>
          </a:ln>
        </p:spPr>
        <p:txBody>
          <a:bodyPr>
            <a:spAutoFit/>
          </a:bodyPr>
          <a:lstStyle/>
          <a:p>
            <a:endParaRPr lang="en-GB" altLang="en-US"/>
          </a:p>
        </p:txBody>
      </p:sp>
      <p:sp>
        <p:nvSpPr>
          <p:cNvPr id="41991" name="Text Box 7"/>
          <p:cNvSpPr txBox="1">
            <a:spLocks noChangeArrowheads="1"/>
          </p:cNvSpPr>
          <p:nvPr/>
        </p:nvSpPr>
        <p:spPr bwMode="auto">
          <a:xfrm>
            <a:off x="4427538" y="4724400"/>
            <a:ext cx="4176712" cy="830263"/>
          </a:xfrm>
          <a:prstGeom prst="rect">
            <a:avLst/>
          </a:prstGeom>
          <a:noFill/>
          <a:ln w="9525">
            <a:noFill/>
            <a:miter lim="800000"/>
            <a:headEnd/>
            <a:tailEnd/>
          </a:ln>
        </p:spPr>
        <p:txBody>
          <a:bodyPr>
            <a:spAutoFit/>
          </a:bodyPr>
          <a:lstStyle/>
          <a:p>
            <a:pPr>
              <a:spcBef>
                <a:spcPct val="50000"/>
              </a:spcBef>
            </a:pPr>
            <a:r>
              <a:rPr lang="en-GB" altLang="en-US">
                <a:solidFill>
                  <a:schemeClr val="folHlink"/>
                </a:solidFill>
              </a:rPr>
              <a:t>NOTE this is what is defined as interaction coefficient</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n-GB" altLang="en-US" b="1" smtClean="0"/>
              <a:t>Example</a:t>
            </a:r>
          </a:p>
        </p:txBody>
      </p:sp>
      <p:sp>
        <p:nvSpPr>
          <p:cNvPr id="43011" name="Rectangle 3"/>
          <p:cNvSpPr>
            <a:spLocks noGrp="1" noChangeArrowheads="1"/>
          </p:cNvSpPr>
          <p:nvPr>
            <p:ph type="body" idx="1"/>
          </p:nvPr>
        </p:nvSpPr>
        <p:spPr>
          <a:xfrm>
            <a:off x="762000" y="1125538"/>
            <a:ext cx="7926388" cy="5122862"/>
          </a:xfrm>
        </p:spPr>
        <p:txBody>
          <a:bodyPr/>
          <a:lstStyle/>
          <a:p>
            <a:pPr eaLnBrk="1" hangingPunct="1">
              <a:lnSpc>
                <a:spcPct val="90000"/>
              </a:lnSpc>
              <a:buFont typeface="Wingdings" pitchFamily="2" charset="2"/>
              <a:buNone/>
            </a:pPr>
            <a:r>
              <a:rPr lang="en-GB" altLang="en-US" sz="2400" smtClean="0"/>
              <a:t>					</a:t>
            </a:r>
            <a:r>
              <a:rPr lang="en-GB" altLang="en-US" sz="2000" b="1" smtClean="0"/>
              <a:t>smoking</a:t>
            </a:r>
          </a:p>
          <a:p>
            <a:pPr eaLnBrk="1" hangingPunct="1">
              <a:lnSpc>
                <a:spcPct val="90000"/>
              </a:lnSpc>
              <a:buFont typeface="Wingdings" pitchFamily="2" charset="2"/>
              <a:buNone/>
            </a:pPr>
            <a:r>
              <a:rPr lang="en-GB" altLang="en-US" sz="2000" smtClean="0"/>
              <a:t>					no		yes</a:t>
            </a:r>
          </a:p>
          <a:p>
            <a:pPr eaLnBrk="1" hangingPunct="1">
              <a:lnSpc>
                <a:spcPct val="90000"/>
              </a:lnSpc>
              <a:buFont typeface="Wingdings" pitchFamily="2" charset="2"/>
              <a:buNone/>
            </a:pPr>
            <a:r>
              <a:rPr lang="en-GB" altLang="en-US" sz="2000" b="1" smtClean="0"/>
              <a:t>Asbestos    </a:t>
            </a:r>
            <a:r>
              <a:rPr lang="en-GB" altLang="en-US" sz="2000" smtClean="0"/>
              <a:t>no      	    2/1000	     14/1000</a:t>
            </a:r>
          </a:p>
          <a:p>
            <a:pPr eaLnBrk="1" hangingPunct="1">
              <a:lnSpc>
                <a:spcPct val="90000"/>
              </a:lnSpc>
              <a:buFont typeface="Wingdings" pitchFamily="2" charset="2"/>
              <a:buNone/>
            </a:pPr>
            <a:endParaRPr lang="en-GB" altLang="en-US" sz="2000" smtClean="0"/>
          </a:p>
          <a:p>
            <a:pPr eaLnBrk="1" hangingPunct="1">
              <a:lnSpc>
                <a:spcPct val="90000"/>
              </a:lnSpc>
              <a:buFont typeface="Wingdings" pitchFamily="2" charset="2"/>
              <a:buNone/>
            </a:pPr>
            <a:r>
              <a:rPr lang="en-GB" altLang="en-US" sz="2000" smtClean="0"/>
              <a:t>		        yes     	     4/1000               20/1000</a:t>
            </a:r>
          </a:p>
          <a:p>
            <a:pPr eaLnBrk="1" hangingPunct="1">
              <a:lnSpc>
                <a:spcPct val="90000"/>
              </a:lnSpc>
              <a:buFont typeface="Wingdings" pitchFamily="2" charset="2"/>
              <a:buNone/>
            </a:pPr>
            <a:endParaRPr lang="en-GB" altLang="en-US" sz="2000" smtClean="0"/>
          </a:p>
          <a:p>
            <a:pPr eaLnBrk="1" hangingPunct="1">
              <a:lnSpc>
                <a:spcPct val="90000"/>
              </a:lnSpc>
              <a:buFont typeface="Wingdings" pitchFamily="2" charset="2"/>
              <a:buChar char="à"/>
            </a:pPr>
            <a:r>
              <a:rPr lang="en-GB" altLang="en-US" sz="2400" smtClean="0"/>
              <a:t>20/1000-14/1000-4/1000&gt;0 there should be some </a:t>
            </a:r>
            <a:r>
              <a:rPr lang="en-GB" altLang="en-US" sz="2400" smtClean="0">
                <a:solidFill>
                  <a:srgbClr val="0066CC"/>
                </a:solidFill>
              </a:rPr>
              <a:t>sufficient cause</a:t>
            </a:r>
            <a:r>
              <a:rPr lang="en-GB" altLang="en-US" sz="2400" smtClean="0"/>
              <a:t> with both asbestos and smoking</a:t>
            </a:r>
          </a:p>
          <a:p>
            <a:pPr eaLnBrk="1" hangingPunct="1">
              <a:lnSpc>
                <a:spcPct val="90000"/>
              </a:lnSpc>
              <a:buFont typeface="Wingdings" pitchFamily="2" charset="2"/>
              <a:buChar char="à"/>
            </a:pPr>
            <a:endParaRPr lang="en-GB" altLang="en-US" sz="2400" smtClean="0"/>
          </a:p>
          <a:p>
            <a:pPr eaLnBrk="1" hangingPunct="1">
              <a:lnSpc>
                <a:spcPct val="90000"/>
              </a:lnSpc>
              <a:buFont typeface="Wingdings" pitchFamily="2" charset="2"/>
              <a:buNone/>
            </a:pPr>
            <a:r>
              <a:rPr lang="en-GB" altLang="en-US" sz="2400" smtClean="0">
                <a:sym typeface="Wingdings" pitchFamily="2" charset="2"/>
              </a:rPr>
              <a:t> </a:t>
            </a:r>
            <a:r>
              <a:rPr lang="en-GB" altLang="en-US" sz="2400" smtClean="0"/>
              <a:t>assuming (sensibly) monotonic effects for smoking and asbestos, as  20/1000-14/1000-4/1000 + 2/1000 &gt;0 there should be </a:t>
            </a:r>
            <a:r>
              <a:rPr lang="en-GB" altLang="en-US" sz="2400" smtClean="0">
                <a:solidFill>
                  <a:srgbClr val="0066CC"/>
                </a:solidFill>
              </a:rPr>
              <a:t>somebody in the cohort who would not have developed lung cancer</a:t>
            </a:r>
            <a:r>
              <a:rPr lang="en-GB" altLang="en-US" sz="2400" smtClean="0"/>
              <a:t> without concomitant presence of both smoking and asbestos (Type 8)</a:t>
            </a:r>
          </a:p>
          <a:p>
            <a:pPr eaLnBrk="1" hangingPunct="1">
              <a:lnSpc>
                <a:spcPct val="90000"/>
              </a:lnSpc>
              <a:buFont typeface="Wingdings" pitchFamily="2" charset="2"/>
              <a:buNone/>
            </a:pPr>
            <a:endParaRPr lang="en-GB" altLang="en-US" sz="240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381000" y="-100013"/>
            <a:ext cx="8534400" cy="906463"/>
          </a:xfrm>
        </p:spPr>
        <p:txBody>
          <a:bodyPr/>
          <a:lstStyle/>
          <a:p>
            <a:pPr eaLnBrk="1" hangingPunct="1"/>
            <a:r>
              <a:rPr lang="en-GB" altLang="en-US" b="1" smtClean="0"/>
              <a:t>RR scale</a:t>
            </a:r>
          </a:p>
        </p:txBody>
      </p:sp>
      <p:sp>
        <p:nvSpPr>
          <p:cNvPr id="43011" name="Rectangle 3"/>
          <p:cNvSpPr>
            <a:spLocks noGrp="1" noChangeArrowheads="1"/>
          </p:cNvSpPr>
          <p:nvPr>
            <p:ph type="body" idx="1"/>
          </p:nvPr>
        </p:nvSpPr>
        <p:spPr>
          <a:xfrm>
            <a:off x="762000" y="692150"/>
            <a:ext cx="7926388" cy="5122863"/>
          </a:xfrm>
        </p:spPr>
        <p:txBody>
          <a:bodyPr/>
          <a:lstStyle/>
          <a:p>
            <a:pPr eaLnBrk="1" hangingPunct="1">
              <a:lnSpc>
                <a:spcPct val="90000"/>
              </a:lnSpc>
              <a:buFont typeface="Wingdings" pitchFamily="2" charset="2"/>
              <a:buNone/>
              <a:defRPr/>
            </a:pPr>
            <a:r>
              <a:rPr lang="en-GB" sz="2400" dirty="0" smtClean="0"/>
              <a:t>					</a:t>
            </a:r>
            <a:r>
              <a:rPr lang="en-GB" sz="2000" b="1" dirty="0" smtClean="0"/>
              <a:t>smoking</a:t>
            </a:r>
          </a:p>
          <a:p>
            <a:pPr eaLnBrk="1" hangingPunct="1">
              <a:lnSpc>
                <a:spcPct val="90000"/>
              </a:lnSpc>
              <a:buFont typeface="Wingdings" pitchFamily="2" charset="2"/>
              <a:buNone/>
              <a:defRPr/>
            </a:pPr>
            <a:r>
              <a:rPr lang="en-GB" sz="2000" dirty="0" smtClean="0"/>
              <a:t>					no		yes</a:t>
            </a:r>
          </a:p>
          <a:p>
            <a:pPr eaLnBrk="1" hangingPunct="1">
              <a:lnSpc>
                <a:spcPct val="90000"/>
              </a:lnSpc>
              <a:buFont typeface="Wingdings" pitchFamily="2" charset="2"/>
              <a:buNone/>
              <a:defRPr/>
            </a:pPr>
            <a:r>
              <a:rPr lang="en-GB" sz="2000" b="1" dirty="0" smtClean="0"/>
              <a:t>Asbestos    </a:t>
            </a:r>
            <a:r>
              <a:rPr lang="en-GB" sz="2000" dirty="0" smtClean="0"/>
              <a:t>no      	    1.0		     	7.0</a:t>
            </a:r>
          </a:p>
          <a:p>
            <a:pPr eaLnBrk="1" hangingPunct="1">
              <a:lnSpc>
                <a:spcPct val="90000"/>
              </a:lnSpc>
              <a:buFont typeface="Wingdings" pitchFamily="2" charset="2"/>
              <a:buNone/>
              <a:defRPr/>
            </a:pPr>
            <a:endParaRPr lang="en-GB" sz="2000" dirty="0" smtClean="0"/>
          </a:p>
          <a:p>
            <a:pPr eaLnBrk="1" hangingPunct="1">
              <a:lnSpc>
                <a:spcPct val="90000"/>
              </a:lnSpc>
              <a:buFont typeface="Wingdings" pitchFamily="2" charset="2"/>
              <a:buNone/>
              <a:defRPr/>
            </a:pPr>
            <a:r>
              <a:rPr lang="en-GB" sz="2000" dirty="0" smtClean="0"/>
              <a:t>		        yes     	    4.0	                        10.0</a:t>
            </a:r>
          </a:p>
          <a:p>
            <a:pPr eaLnBrk="1" hangingPunct="1">
              <a:lnSpc>
                <a:spcPct val="90000"/>
              </a:lnSpc>
              <a:buFont typeface="Wingdings" pitchFamily="2" charset="2"/>
              <a:buNone/>
              <a:defRPr/>
            </a:pPr>
            <a:endParaRPr lang="en-GB" sz="2000" dirty="0" smtClean="0"/>
          </a:p>
          <a:p>
            <a:pPr eaLnBrk="1" hangingPunct="1">
              <a:lnSpc>
                <a:spcPct val="90000"/>
              </a:lnSpc>
              <a:buFont typeface="Wingdings" pitchFamily="2" charset="2"/>
              <a:buNone/>
              <a:defRPr/>
            </a:pPr>
            <a:r>
              <a:rPr lang="en-GB" sz="2000" dirty="0" smtClean="0"/>
              <a:t>RERI = </a:t>
            </a:r>
            <a:r>
              <a:rPr lang="en-GB" sz="2000" dirty="0" err="1" smtClean="0"/>
              <a:t>RR</a:t>
            </a:r>
            <a:r>
              <a:rPr lang="en-GB" sz="2000" baseline="-25000" dirty="0" err="1" smtClean="0"/>
              <a:t>yes</a:t>
            </a:r>
            <a:r>
              <a:rPr lang="en-GB" sz="2000" baseline="-25000" dirty="0" smtClean="0"/>
              <a:t>/yes</a:t>
            </a:r>
            <a:r>
              <a:rPr lang="en-GB" sz="2000" dirty="0" smtClean="0"/>
              <a:t>-</a:t>
            </a:r>
            <a:r>
              <a:rPr lang="en-GB" sz="2000" dirty="0" err="1" smtClean="0"/>
              <a:t>RR</a:t>
            </a:r>
            <a:r>
              <a:rPr lang="en-GB" sz="2000" baseline="-25000" dirty="0" err="1" smtClean="0"/>
              <a:t>yes</a:t>
            </a:r>
            <a:r>
              <a:rPr lang="en-GB" sz="2000" baseline="-25000" dirty="0" smtClean="0"/>
              <a:t>/no</a:t>
            </a:r>
            <a:r>
              <a:rPr lang="en-GB" sz="2000" dirty="0" smtClean="0"/>
              <a:t>-</a:t>
            </a:r>
            <a:r>
              <a:rPr lang="en-GB" sz="2000" dirty="0" err="1" smtClean="0"/>
              <a:t>RR</a:t>
            </a:r>
            <a:r>
              <a:rPr lang="en-GB" sz="2000" baseline="-25000" dirty="0" err="1" smtClean="0"/>
              <a:t>no</a:t>
            </a:r>
            <a:r>
              <a:rPr lang="en-GB" sz="2000" baseline="-25000" dirty="0" smtClean="0"/>
              <a:t>/yes</a:t>
            </a:r>
            <a:r>
              <a:rPr lang="en-GB" sz="2000" dirty="0" smtClean="0"/>
              <a:t>+1&gt;0</a:t>
            </a:r>
          </a:p>
          <a:p>
            <a:pPr eaLnBrk="1" hangingPunct="1">
              <a:lnSpc>
                <a:spcPct val="90000"/>
              </a:lnSpc>
              <a:buFont typeface="Wingdings" pitchFamily="2" charset="2"/>
              <a:buNone/>
              <a:defRPr/>
            </a:pPr>
            <a:endParaRPr lang="en-GB" sz="2000" dirty="0" smtClean="0"/>
          </a:p>
          <a:p>
            <a:pPr eaLnBrk="1" hangingPunct="1">
              <a:buFont typeface="Wingdings" pitchFamily="2" charset="2"/>
              <a:buNone/>
              <a:defRPr/>
            </a:pPr>
            <a:r>
              <a:rPr lang="en-GB" sz="2000" dirty="0" smtClean="0">
                <a:latin typeface="Helvetica" pitchFamily="34" charset="0"/>
                <a:sym typeface="Wingdings" pitchFamily="2" charset="2"/>
              </a:rPr>
              <a:t> Under monotonic effects, testing for sufficient interaction implies </a:t>
            </a:r>
            <a:r>
              <a:rPr lang="en-GB" sz="2000" dirty="0" smtClean="0"/>
              <a:t> </a:t>
            </a:r>
          </a:p>
          <a:p>
            <a:pPr eaLnBrk="1" hangingPunct="1">
              <a:buFont typeface="Wingdings" pitchFamily="2" charset="2"/>
              <a:buNone/>
              <a:defRPr/>
            </a:pPr>
            <a:r>
              <a:rPr lang="en-GB" sz="2000" dirty="0" smtClean="0">
                <a:solidFill>
                  <a:schemeClr val="accent4"/>
                </a:solidFill>
              </a:rPr>
              <a:t>R</a:t>
            </a:r>
            <a:r>
              <a:rPr lang="en-GB" sz="2000" baseline="-25000" dirty="0" smtClean="0">
                <a:solidFill>
                  <a:schemeClr val="accent4"/>
                </a:solidFill>
              </a:rPr>
              <a:t>11</a:t>
            </a:r>
            <a:r>
              <a:rPr lang="en-GB" sz="2000" dirty="0" smtClean="0">
                <a:solidFill>
                  <a:schemeClr val="accent4"/>
                </a:solidFill>
              </a:rPr>
              <a:t> – R</a:t>
            </a:r>
            <a:r>
              <a:rPr lang="en-GB" sz="2000" baseline="-25000" dirty="0" smtClean="0">
                <a:solidFill>
                  <a:schemeClr val="accent4"/>
                </a:solidFill>
              </a:rPr>
              <a:t>10 </a:t>
            </a:r>
            <a:r>
              <a:rPr lang="en-GB" sz="2000" dirty="0" smtClean="0">
                <a:solidFill>
                  <a:schemeClr val="accent4"/>
                </a:solidFill>
              </a:rPr>
              <a:t>– R</a:t>
            </a:r>
            <a:r>
              <a:rPr lang="en-GB" sz="2000" baseline="-25000" dirty="0" smtClean="0">
                <a:solidFill>
                  <a:schemeClr val="accent4"/>
                </a:solidFill>
              </a:rPr>
              <a:t>01</a:t>
            </a:r>
            <a:r>
              <a:rPr lang="en-GB" sz="2000" dirty="0" smtClean="0">
                <a:solidFill>
                  <a:schemeClr val="accent4"/>
                </a:solidFill>
              </a:rPr>
              <a:t>+R</a:t>
            </a:r>
            <a:r>
              <a:rPr lang="en-GB" sz="2000" baseline="-25000" dirty="0" smtClean="0">
                <a:solidFill>
                  <a:schemeClr val="accent4"/>
                </a:solidFill>
              </a:rPr>
              <a:t>00</a:t>
            </a:r>
            <a:r>
              <a:rPr lang="en-GB" sz="2000" dirty="0" smtClean="0">
                <a:solidFill>
                  <a:schemeClr val="accent4"/>
                </a:solidFill>
              </a:rPr>
              <a:t> &gt;0</a:t>
            </a:r>
          </a:p>
          <a:p>
            <a:pPr eaLnBrk="1" hangingPunct="1">
              <a:buFont typeface="Wingdings" pitchFamily="2" charset="2"/>
              <a:buNone/>
              <a:defRPr/>
            </a:pPr>
            <a:r>
              <a:rPr lang="en-GB" sz="2000" dirty="0" err="1" smtClean="0"/>
              <a:t>RR</a:t>
            </a:r>
            <a:r>
              <a:rPr lang="en-GB" sz="2000" baseline="-25000" dirty="0" err="1" smtClean="0"/>
              <a:t>yes</a:t>
            </a:r>
            <a:r>
              <a:rPr lang="en-GB" sz="2000" baseline="-25000" dirty="0" smtClean="0"/>
              <a:t>/yes</a:t>
            </a:r>
            <a:r>
              <a:rPr lang="en-GB" sz="2000" dirty="0" smtClean="0"/>
              <a:t>-</a:t>
            </a:r>
            <a:r>
              <a:rPr lang="en-GB" sz="2000" dirty="0" err="1" smtClean="0"/>
              <a:t>RR</a:t>
            </a:r>
            <a:r>
              <a:rPr lang="en-GB" sz="2000" baseline="-25000" dirty="0" err="1" smtClean="0"/>
              <a:t>yes</a:t>
            </a:r>
            <a:r>
              <a:rPr lang="en-GB" sz="2000" baseline="-25000" dirty="0" smtClean="0"/>
              <a:t>/no</a:t>
            </a:r>
            <a:r>
              <a:rPr lang="en-GB" sz="2000" dirty="0" smtClean="0"/>
              <a:t>-</a:t>
            </a:r>
            <a:r>
              <a:rPr lang="en-GB" sz="2000" dirty="0" err="1" smtClean="0"/>
              <a:t>RR</a:t>
            </a:r>
            <a:r>
              <a:rPr lang="en-GB" sz="2000" baseline="-25000" dirty="0" err="1" smtClean="0"/>
              <a:t>no</a:t>
            </a:r>
            <a:r>
              <a:rPr lang="en-GB" sz="2000" baseline="-25000" dirty="0" smtClean="0"/>
              <a:t>/yes</a:t>
            </a:r>
            <a:r>
              <a:rPr lang="en-GB" sz="2000" dirty="0" smtClean="0">
                <a:latin typeface="Helvetica" pitchFamily="34" charset="0"/>
                <a:sym typeface="Wingdings" pitchFamily="2" charset="2"/>
              </a:rPr>
              <a:t> +1 = RERI &gt; 0  </a:t>
            </a:r>
            <a:r>
              <a:rPr lang="en-GB" sz="2000" b="1" dirty="0">
                <a:solidFill>
                  <a:srgbClr val="C00000"/>
                </a:solidFill>
                <a:sym typeface="Wingdings" pitchFamily="2" charset="2"/>
              </a:rPr>
              <a:t>RERI&gt;0</a:t>
            </a:r>
          </a:p>
          <a:p>
            <a:pPr eaLnBrk="1" hangingPunct="1">
              <a:buFont typeface="Wingdings" pitchFamily="2" charset="2"/>
              <a:buNone/>
              <a:defRPr/>
            </a:pPr>
            <a:r>
              <a:rPr lang="en-GB" sz="2000" dirty="0" smtClean="0">
                <a:latin typeface="Helvetica" pitchFamily="34" charset="0"/>
                <a:sym typeface="Wingdings" pitchFamily="2" charset="2"/>
              </a:rPr>
              <a:t>			</a:t>
            </a:r>
            <a:endParaRPr lang="en-GB" sz="2000" dirty="0" smtClean="0">
              <a:latin typeface="Helvetica" pitchFamily="34" charset="0"/>
            </a:endParaRPr>
          </a:p>
          <a:p>
            <a:pPr eaLnBrk="1" hangingPunct="1">
              <a:buFont typeface="Wingdings" pitchFamily="2" charset="2"/>
              <a:buNone/>
              <a:defRPr/>
            </a:pPr>
            <a:r>
              <a:rPr lang="en-GB" sz="2000" dirty="0" smtClean="0">
                <a:latin typeface="Helvetica" pitchFamily="34" charset="0"/>
                <a:sym typeface="Wingdings" pitchFamily="2" charset="2"/>
              </a:rPr>
              <a:t> Without assumption of monotonic effects</a:t>
            </a:r>
          </a:p>
          <a:p>
            <a:pPr eaLnBrk="1" hangingPunct="1">
              <a:buFont typeface="Wingdings" pitchFamily="2" charset="2"/>
              <a:buNone/>
              <a:defRPr/>
            </a:pPr>
            <a:r>
              <a:rPr lang="en-GB" sz="2000" dirty="0" smtClean="0">
                <a:solidFill>
                  <a:schemeClr val="accent4"/>
                </a:solidFill>
              </a:rPr>
              <a:t>R</a:t>
            </a:r>
            <a:r>
              <a:rPr lang="en-GB" sz="2000" baseline="-25000" dirty="0" smtClean="0">
                <a:solidFill>
                  <a:schemeClr val="accent4"/>
                </a:solidFill>
              </a:rPr>
              <a:t>11</a:t>
            </a:r>
            <a:r>
              <a:rPr lang="en-GB" sz="2000" dirty="0" smtClean="0">
                <a:solidFill>
                  <a:schemeClr val="accent4"/>
                </a:solidFill>
              </a:rPr>
              <a:t> – R</a:t>
            </a:r>
            <a:r>
              <a:rPr lang="en-GB" sz="2000" baseline="-25000" dirty="0" smtClean="0">
                <a:solidFill>
                  <a:schemeClr val="accent4"/>
                </a:solidFill>
              </a:rPr>
              <a:t>10 </a:t>
            </a:r>
            <a:r>
              <a:rPr lang="en-GB" sz="2000" dirty="0" smtClean="0">
                <a:solidFill>
                  <a:schemeClr val="accent4"/>
                </a:solidFill>
              </a:rPr>
              <a:t>– R</a:t>
            </a:r>
            <a:r>
              <a:rPr lang="en-GB" sz="2000" baseline="-25000" dirty="0" smtClean="0">
                <a:solidFill>
                  <a:schemeClr val="accent4"/>
                </a:solidFill>
              </a:rPr>
              <a:t>01</a:t>
            </a:r>
            <a:r>
              <a:rPr lang="en-GB" sz="2000" dirty="0" smtClean="0">
                <a:solidFill>
                  <a:schemeClr val="accent4"/>
                </a:solidFill>
              </a:rPr>
              <a:t> &gt;0</a:t>
            </a:r>
            <a:endParaRPr lang="en-GB" sz="2000" dirty="0" smtClean="0">
              <a:latin typeface="Helvetica" pitchFamily="34" charset="0"/>
              <a:sym typeface="Wingdings" pitchFamily="2" charset="2"/>
            </a:endParaRPr>
          </a:p>
          <a:p>
            <a:pPr eaLnBrk="1" hangingPunct="1">
              <a:buFont typeface="Wingdings" pitchFamily="2" charset="2"/>
              <a:buNone/>
              <a:defRPr/>
            </a:pPr>
            <a:r>
              <a:rPr lang="en-GB" sz="2000" dirty="0" err="1" smtClean="0"/>
              <a:t>RR</a:t>
            </a:r>
            <a:r>
              <a:rPr lang="en-GB" sz="2000" baseline="-25000" dirty="0" err="1" smtClean="0"/>
              <a:t>yes</a:t>
            </a:r>
            <a:r>
              <a:rPr lang="en-GB" sz="2000" baseline="-25000" dirty="0" smtClean="0"/>
              <a:t>/yes</a:t>
            </a:r>
            <a:r>
              <a:rPr lang="en-GB" sz="2000" dirty="0" smtClean="0"/>
              <a:t>-</a:t>
            </a:r>
            <a:r>
              <a:rPr lang="en-GB" sz="2000" dirty="0" err="1" smtClean="0"/>
              <a:t>RR</a:t>
            </a:r>
            <a:r>
              <a:rPr lang="en-GB" sz="2000" baseline="-25000" dirty="0" err="1" smtClean="0"/>
              <a:t>yes</a:t>
            </a:r>
            <a:r>
              <a:rPr lang="en-GB" sz="2000" baseline="-25000" dirty="0" smtClean="0"/>
              <a:t>/no</a:t>
            </a:r>
            <a:r>
              <a:rPr lang="en-GB" sz="2000" dirty="0" smtClean="0"/>
              <a:t>-</a:t>
            </a:r>
            <a:r>
              <a:rPr lang="en-GB" sz="2000" dirty="0" err="1" smtClean="0"/>
              <a:t>RR</a:t>
            </a:r>
            <a:r>
              <a:rPr lang="en-GB" sz="2000" baseline="-25000" dirty="0" err="1" smtClean="0"/>
              <a:t>no</a:t>
            </a:r>
            <a:r>
              <a:rPr lang="en-GB" sz="2000" baseline="-25000" dirty="0" smtClean="0"/>
              <a:t>/yes = </a:t>
            </a:r>
            <a:r>
              <a:rPr lang="en-GB" sz="2000" dirty="0" smtClean="0"/>
              <a:t>(RERI-1) &gt; 0 </a:t>
            </a:r>
            <a:r>
              <a:rPr lang="en-GB" sz="2000" dirty="0" smtClean="0">
                <a:sym typeface="Wingdings" pitchFamily="2" charset="2"/>
              </a:rPr>
              <a:t> </a:t>
            </a:r>
            <a:r>
              <a:rPr lang="en-GB" sz="2000" b="1" dirty="0" smtClean="0">
                <a:solidFill>
                  <a:srgbClr val="C00000"/>
                </a:solidFill>
                <a:sym typeface="Wingdings" pitchFamily="2" charset="2"/>
              </a:rPr>
              <a:t>RERI&gt;1</a:t>
            </a:r>
            <a:endParaRPr lang="en-GB" sz="2000" b="1" dirty="0" smtClean="0">
              <a:solidFill>
                <a:srgbClr val="C00000"/>
              </a:solidFill>
              <a:latin typeface="Helvetica" pitchFamily="34" charset="0"/>
              <a:sym typeface="Wingdings" pitchFamily="2" charset="2"/>
            </a:endParaRPr>
          </a:p>
          <a:p>
            <a:pPr eaLnBrk="1" hangingPunct="1">
              <a:lnSpc>
                <a:spcPct val="90000"/>
              </a:lnSpc>
              <a:buFont typeface="Wingdings" pitchFamily="2" charset="2"/>
              <a:buNone/>
              <a:defRPr/>
            </a:pPr>
            <a:endParaRPr lang="en-GB" sz="2000" dirty="0" smtClean="0"/>
          </a:p>
          <a:p>
            <a:pPr eaLnBrk="1" hangingPunct="1">
              <a:lnSpc>
                <a:spcPct val="90000"/>
              </a:lnSpc>
              <a:buFont typeface="Wingdings" pitchFamily="2" charset="2"/>
              <a:buNone/>
              <a:defRPr/>
            </a:pPr>
            <a:endParaRPr lang="en-GB" sz="2400" dirty="0" smtClean="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olo 1"/>
          <p:cNvSpPr>
            <a:spLocks noGrp="1"/>
          </p:cNvSpPr>
          <p:nvPr>
            <p:ph type="title"/>
          </p:nvPr>
        </p:nvSpPr>
        <p:spPr/>
        <p:txBody>
          <a:bodyPr/>
          <a:lstStyle/>
          <a:p>
            <a:pPr eaLnBrk="1" hangingPunct="1"/>
            <a:r>
              <a:rPr lang="en-GB" altLang="en-US" b="1" smtClean="0"/>
              <a:t>Log-linear or logistic models and sufficient cause interaction</a:t>
            </a:r>
            <a:endParaRPr lang="en-US" altLang="en-US" smtClean="0"/>
          </a:p>
        </p:txBody>
      </p:sp>
      <p:sp>
        <p:nvSpPr>
          <p:cNvPr id="3" name="Segnaposto contenuto 2"/>
          <p:cNvSpPr>
            <a:spLocks noGrp="1"/>
          </p:cNvSpPr>
          <p:nvPr>
            <p:ph idx="1"/>
          </p:nvPr>
        </p:nvSpPr>
        <p:spPr>
          <a:xfrm>
            <a:off x="762000" y="1341438"/>
            <a:ext cx="7926388" cy="4648200"/>
          </a:xfrm>
        </p:spPr>
        <p:txBody>
          <a:bodyPr/>
          <a:lstStyle/>
          <a:p>
            <a:pPr marL="0" indent="0" eaLnBrk="1" hangingPunct="1">
              <a:buFont typeface="Wingdings" pitchFamily="2" charset="2"/>
              <a:buNone/>
              <a:defRPr/>
            </a:pPr>
            <a:r>
              <a:rPr lang="en-US" altLang="en-US" dirty="0" smtClean="0"/>
              <a:t>S=RR</a:t>
            </a:r>
            <a:r>
              <a:rPr lang="en-US" altLang="en-US" baseline="-25000" dirty="0" smtClean="0"/>
              <a:t>11</a:t>
            </a:r>
            <a:r>
              <a:rPr lang="en-US" altLang="en-US" dirty="0" smtClean="0"/>
              <a:t>/(RR</a:t>
            </a:r>
            <a:r>
              <a:rPr lang="en-US" altLang="en-US" baseline="-25000" dirty="0" smtClean="0"/>
              <a:t>10*</a:t>
            </a:r>
            <a:r>
              <a:rPr lang="en-US" altLang="en-US" dirty="0" smtClean="0"/>
              <a:t>RR</a:t>
            </a:r>
            <a:r>
              <a:rPr lang="en-US" altLang="en-US" baseline="-25000" dirty="0" smtClean="0"/>
              <a:t>01</a:t>
            </a:r>
            <a:r>
              <a:rPr lang="en-US" altLang="en-US" dirty="0" smtClean="0"/>
              <a:t>)</a:t>
            </a:r>
          </a:p>
          <a:p>
            <a:pPr eaLnBrk="1" hangingPunct="1">
              <a:buFont typeface="Wingdings" pitchFamily="2" charset="2"/>
              <a:buNone/>
              <a:defRPr/>
            </a:pPr>
            <a:endParaRPr lang="en-US" altLang="en-US" sz="2400" dirty="0" smtClean="0"/>
          </a:p>
          <a:p>
            <a:pPr eaLnBrk="1" hangingPunct="1">
              <a:buFont typeface="Wingdings" pitchFamily="2" charset="2"/>
              <a:buNone/>
              <a:defRPr/>
            </a:pPr>
            <a:r>
              <a:rPr lang="en-US" altLang="en-US" sz="2400" dirty="0" smtClean="0"/>
              <a:t>If  </a:t>
            </a:r>
            <a:r>
              <a:rPr lang="en-US" altLang="en-US" sz="2400" b="1" dirty="0" smtClean="0"/>
              <a:t>monotonic effects </a:t>
            </a:r>
            <a:r>
              <a:rPr lang="en-US" altLang="en-US" sz="2400" dirty="0" smtClean="0"/>
              <a:t>are assumed, there is sufficient interaction </a:t>
            </a:r>
          </a:p>
          <a:p>
            <a:pPr eaLnBrk="1" hangingPunct="1">
              <a:buFont typeface="Wingdings" pitchFamily="2" charset="2"/>
              <a:buNone/>
              <a:defRPr/>
            </a:pPr>
            <a:r>
              <a:rPr lang="en-US" altLang="en-US" sz="2400" dirty="0" smtClean="0"/>
              <a:t>if S&gt;1 </a:t>
            </a:r>
            <a:r>
              <a:rPr lang="en-US" altLang="en-US" sz="2400" dirty="0" smtClean="0">
                <a:sym typeface="Wingdings" pitchFamily="2" charset="2"/>
              </a:rPr>
              <a:t>(i.e. the interaction </a:t>
            </a:r>
            <a:r>
              <a:rPr lang="en-US" altLang="en-US" sz="2400" b="1" dirty="0" smtClean="0">
                <a:sym typeface="Wingdings" pitchFamily="2" charset="2"/>
              </a:rPr>
              <a:t>coefficient</a:t>
            </a:r>
            <a:r>
              <a:rPr lang="en-US" altLang="en-US" sz="2400" dirty="0" smtClean="0">
                <a:sym typeface="Wingdings" pitchFamily="2" charset="2"/>
              </a:rPr>
              <a:t> in a log-linear or logistic model is &gt;0)</a:t>
            </a:r>
          </a:p>
          <a:p>
            <a:pPr eaLnBrk="1" hangingPunct="1">
              <a:buFont typeface="Wingdings" pitchFamily="2" charset="2"/>
              <a:buNone/>
              <a:defRPr/>
            </a:pPr>
            <a:endParaRPr lang="en-US" altLang="en-US" sz="2400" dirty="0" smtClean="0">
              <a:sym typeface="Wingdings" pitchFamily="2" charset="2"/>
            </a:endParaRPr>
          </a:p>
          <a:p>
            <a:pPr eaLnBrk="1" hangingPunct="1">
              <a:buFont typeface="Wingdings" pitchFamily="2" charset="2"/>
              <a:buNone/>
              <a:defRPr/>
            </a:pPr>
            <a:r>
              <a:rPr lang="en-US" altLang="en-US" sz="2400" dirty="0" smtClean="0">
                <a:sym typeface="Wingdings" pitchFamily="2" charset="2"/>
              </a:rPr>
              <a:t>If S</a:t>
            </a:r>
            <a:r>
              <a:rPr lang="en-US" altLang="en-US" sz="2400" baseline="-25000" dirty="0" smtClean="0"/>
              <a:t> </a:t>
            </a:r>
            <a:r>
              <a:rPr lang="en-US" altLang="en-US" sz="2400" dirty="0" smtClean="0">
                <a:sym typeface="Wingdings" pitchFamily="2" charset="2"/>
              </a:rPr>
              <a:t>=1 and RR</a:t>
            </a:r>
            <a:r>
              <a:rPr lang="en-US" altLang="en-US" baseline="-25000" dirty="0">
                <a:sym typeface="Wingdings" pitchFamily="2" charset="2"/>
              </a:rPr>
              <a:t>10</a:t>
            </a:r>
            <a:r>
              <a:rPr lang="en-US" altLang="en-US" sz="2400" dirty="0" smtClean="0">
                <a:sym typeface="Wingdings" pitchFamily="2" charset="2"/>
              </a:rPr>
              <a:t>&gt;1 and RR</a:t>
            </a:r>
            <a:r>
              <a:rPr lang="en-US" altLang="en-US" baseline="-25000" dirty="0" smtClean="0">
                <a:sym typeface="Wingdings" pitchFamily="2" charset="2"/>
              </a:rPr>
              <a:t>01</a:t>
            </a:r>
            <a:r>
              <a:rPr lang="en-US" altLang="en-US" sz="2400" dirty="0" smtClean="0">
                <a:sym typeface="Wingdings" pitchFamily="2" charset="2"/>
              </a:rPr>
              <a:t>&gt;1 (i.e. the interaction </a:t>
            </a:r>
            <a:r>
              <a:rPr lang="en-US" altLang="en-US" sz="2400" b="1" dirty="0" smtClean="0">
                <a:sym typeface="Wingdings" pitchFamily="2" charset="2"/>
              </a:rPr>
              <a:t>coefficient</a:t>
            </a:r>
            <a:r>
              <a:rPr lang="en-US" altLang="en-US" sz="2400" dirty="0" smtClean="0">
                <a:sym typeface="Wingdings" pitchFamily="2" charset="2"/>
              </a:rPr>
              <a:t> in a log-linear or logistic model is = 0 but the other coefficients are &gt; 0)</a:t>
            </a:r>
          </a:p>
          <a:p>
            <a:pPr eaLnBrk="1" hangingPunct="1">
              <a:buFont typeface="Wingdings" pitchFamily="2" charset="2"/>
              <a:buNone/>
              <a:defRPr/>
            </a:pPr>
            <a:endParaRPr lang="en-US" altLang="en-US" sz="2400" dirty="0" smtClean="0">
              <a:sym typeface="Wingdings" pitchFamily="2" charset="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olo 1"/>
          <p:cNvSpPr>
            <a:spLocks noGrp="1"/>
          </p:cNvSpPr>
          <p:nvPr>
            <p:ph type="title"/>
          </p:nvPr>
        </p:nvSpPr>
        <p:spPr/>
        <p:txBody>
          <a:bodyPr/>
          <a:lstStyle/>
          <a:p>
            <a:pPr eaLnBrk="1" hangingPunct="1"/>
            <a:r>
              <a:rPr lang="en-GB" altLang="en-US" b="1" smtClean="0"/>
              <a:t>Log-linear or logistic models and sufficient cause interaction</a:t>
            </a:r>
            <a:endParaRPr lang="en-US" altLang="en-US" smtClean="0"/>
          </a:p>
        </p:txBody>
      </p:sp>
      <p:sp>
        <p:nvSpPr>
          <p:cNvPr id="3" name="Segnaposto contenuto 2"/>
          <p:cNvSpPr>
            <a:spLocks noGrp="1" noRot="1" noChangeAspect="1" noMove="1" noResize="1" noEditPoints="1" noAdjustHandles="1" noChangeArrowheads="1" noChangeShapeType="1" noTextEdit="1"/>
          </p:cNvSpPr>
          <p:nvPr>
            <p:ph idx="1"/>
          </p:nvPr>
        </p:nvSpPr>
        <p:spPr>
          <a:xfrm>
            <a:off x="762000" y="1341438"/>
            <a:ext cx="7926388" cy="4648200"/>
          </a:xfrm>
          <a:blipFill rotWithShape="1">
            <a:blip r:embed="rId2" cstate="print"/>
            <a:stretch>
              <a:fillRect l="-1538" t="-1311" r="-1692"/>
            </a:stretch>
          </a:blipFill>
          <a:extLst>
            <a:ext uri="{91240B29-F687-4F45-9708-019B960494DF}">
              <a14:hiddenLine xmlns:a14="http://schemas.microsoft.com/office/drawing/2010/main" xmlns="" w="9525">
                <a:solidFill>
                  <a:srgbClr val="000000"/>
                </a:solidFill>
                <a:miter lim="800000"/>
                <a:headEnd/>
                <a:tailEnd/>
              </a14:hiddenLine>
            </a:ext>
          </a:extLst>
        </p:spPr>
        <p:txBody>
          <a:bodyPr/>
          <a:lstStyle/>
          <a:p>
            <a:pPr>
              <a:defRPr/>
            </a:pPr>
            <a:r>
              <a:rPr lang="en-US">
                <a:noFill/>
              </a:rPr>
              <a:t> </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olo 1"/>
          <p:cNvSpPr>
            <a:spLocks noGrp="1"/>
          </p:cNvSpPr>
          <p:nvPr>
            <p:ph type="title" idx="4294967295"/>
          </p:nvPr>
        </p:nvSpPr>
        <p:spPr/>
        <p:txBody>
          <a:bodyPr/>
          <a:lstStyle/>
          <a:p>
            <a:r>
              <a:rPr lang="en-US" altLang="it-IT" smtClean="0"/>
              <a:t>Monotonic effects</a:t>
            </a:r>
          </a:p>
        </p:txBody>
      </p:sp>
      <p:sp>
        <p:nvSpPr>
          <p:cNvPr id="3" name="Segnaposto contenuto 2"/>
          <p:cNvSpPr>
            <a:spLocks noGrp="1" noRot="1" noChangeAspect="1" noMove="1" noResize="1" noEditPoints="1" noAdjustHandles="1" noChangeArrowheads="1" noChangeShapeType="1" noTextEdit="1"/>
          </p:cNvSpPr>
          <p:nvPr>
            <p:ph idx="4294967295"/>
          </p:nvPr>
        </p:nvSpPr>
        <p:spPr>
          <a:blipFill rotWithShape="1">
            <a:blip r:embed="rId2" cstate="print"/>
            <a:stretch>
              <a:fillRect l="-154"/>
            </a:stretch>
          </a:blipFill>
          <a:extLst>
            <a:ext uri="{91240B29-F687-4F45-9708-019B960494DF}">
              <a14:hiddenLine xmlns:a14="http://schemas.microsoft.com/office/drawing/2010/main" xmlns="" w="9525">
                <a:solidFill>
                  <a:srgbClr val="000000"/>
                </a:solidFill>
                <a:miter lim="800000"/>
                <a:headEnd/>
                <a:tailEnd/>
              </a14:hiddenLine>
            </a:ext>
          </a:extLst>
        </p:spPr>
        <p:txBody>
          <a:bodyPr/>
          <a:lstStyle/>
          <a:p>
            <a:pPr marL="0" indent="0">
              <a:buFont typeface="Wingdings" pitchFamily="2" charset="2"/>
              <a:buNone/>
              <a:defRPr/>
            </a:pPr>
            <a:r>
              <a:rPr lang="en-US">
                <a:noFill/>
              </a:rPr>
              <a:t> </a:t>
            </a:r>
          </a:p>
        </p:txBody>
      </p:sp>
      <p:sp>
        <p:nvSpPr>
          <p:cNvPr id="4" name="CasellaDiTesto 3"/>
          <p:cNvSpPr txBox="1">
            <a:spLocks noRot="1" noChangeAspect="1" noMove="1" noResize="1" noEditPoints="1" noAdjustHandles="1" noChangeArrowheads="1" noChangeShapeType="1" noTextEdit="1"/>
          </p:cNvSpPr>
          <p:nvPr/>
        </p:nvSpPr>
        <p:spPr>
          <a:xfrm>
            <a:off x="467544" y="6381328"/>
            <a:ext cx="7488832" cy="400110"/>
          </a:xfrm>
          <a:prstGeom prst="rect">
            <a:avLst/>
          </a:prstGeom>
          <a:blipFill rotWithShape="1">
            <a:blip r:embed="rId3" cstate="print"/>
            <a:stretch>
              <a:fillRect t="-6154" b="-29231"/>
            </a:stretch>
          </a:blipFill>
        </p:spPr>
        <p:txBody>
          <a:bodyPr/>
          <a:lstStyle/>
          <a:p>
            <a:pPr>
              <a:defRPr/>
            </a:pPr>
            <a:r>
              <a:rPr lang="en-US">
                <a:noFill/>
              </a:rPr>
              <a:t> </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olo 1"/>
          <p:cNvSpPr>
            <a:spLocks noGrp="1"/>
          </p:cNvSpPr>
          <p:nvPr>
            <p:ph type="title" idx="4294967295"/>
          </p:nvPr>
        </p:nvSpPr>
        <p:spPr>
          <a:xfrm>
            <a:off x="381000" y="-100013"/>
            <a:ext cx="8534400" cy="835026"/>
          </a:xfrm>
        </p:spPr>
        <p:txBody>
          <a:bodyPr/>
          <a:lstStyle/>
          <a:p>
            <a:r>
              <a:rPr lang="en-US" altLang="it-IT" smtClean="0"/>
              <a:t>No monotonic effects</a:t>
            </a:r>
          </a:p>
        </p:txBody>
      </p:sp>
      <p:sp>
        <p:nvSpPr>
          <p:cNvPr id="2" name="Segnaposto contenuto 1"/>
          <p:cNvSpPr>
            <a:spLocks noGrp="1" noRot="1" noChangeAspect="1" noMove="1" noResize="1" noEditPoints="1" noAdjustHandles="1" noChangeArrowheads="1" noChangeShapeType="1" noTextEdit="1"/>
          </p:cNvSpPr>
          <p:nvPr>
            <p:ph idx="4294967295"/>
          </p:nvPr>
        </p:nvSpPr>
        <p:spPr>
          <a:xfrm>
            <a:off x="251520" y="3645024"/>
            <a:ext cx="8712968" cy="1944216"/>
          </a:xfrm>
          <a:blipFill rotWithShape="1">
            <a:blip r:embed="rId2" cstate="print"/>
            <a:stretch>
              <a:fillRect/>
            </a:stretch>
          </a:blipFill>
          <a:extLst>
            <a:ext uri="{91240B29-F687-4F45-9708-019B960494DF}">
              <a14:hiddenLine xmlns:a14="http://schemas.microsoft.com/office/drawing/2010/main" xmlns="" w="9525">
                <a:solidFill>
                  <a:srgbClr val="000000"/>
                </a:solidFill>
                <a:miter lim="800000"/>
                <a:headEnd/>
                <a:tailEnd/>
              </a14:hiddenLine>
            </a:ext>
          </a:extLst>
        </p:spPr>
        <p:txBody>
          <a:bodyPr/>
          <a:lstStyle/>
          <a:p>
            <a:pPr marL="0" indent="0">
              <a:buFont typeface="Wingdings" pitchFamily="2" charset="2"/>
              <a:buNone/>
              <a:defRPr/>
            </a:pPr>
            <a:r>
              <a:rPr lang="en-US">
                <a:noFill/>
              </a:rPr>
              <a:t> </a:t>
            </a:r>
          </a:p>
        </p:txBody>
      </p:sp>
      <p:pic>
        <p:nvPicPr>
          <p:cNvPr id="48132" name="Picture 5"/>
          <p:cNvPicPr>
            <a:picLocks noChangeAspect="1" noChangeArrowheads="1"/>
          </p:cNvPicPr>
          <p:nvPr/>
        </p:nvPicPr>
        <p:blipFill>
          <a:blip r:embed="rId3" cstate="print"/>
          <a:srcRect/>
          <a:stretch>
            <a:fillRect/>
          </a:stretch>
        </p:blipFill>
        <p:spPr bwMode="auto">
          <a:xfrm>
            <a:off x="611188" y="765175"/>
            <a:ext cx="7600950" cy="2895600"/>
          </a:xfrm>
          <a:prstGeom prst="rect">
            <a:avLst/>
          </a:prstGeom>
          <a:noFill/>
          <a:ln w="9525">
            <a:noFill/>
            <a:miter lim="800000"/>
            <a:headEnd/>
            <a:tailEnd/>
          </a:ln>
        </p:spPr>
      </p:pic>
      <p:sp>
        <p:nvSpPr>
          <p:cNvPr id="5" name="CasellaDiTesto 4"/>
          <p:cNvSpPr txBox="1">
            <a:spLocks noRot="1" noChangeAspect="1" noMove="1" noResize="1" noEditPoints="1" noAdjustHandles="1" noChangeArrowheads="1" noChangeShapeType="1" noTextEdit="1"/>
          </p:cNvSpPr>
          <p:nvPr/>
        </p:nvSpPr>
        <p:spPr>
          <a:xfrm>
            <a:off x="323528" y="5589240"/>
            <a:ext cx="8136904" cy="923330"/>
          </a:xfrm>
          <a:prstGeom prst="rect">
            <a:avLst/>
          </a:prstGeom>
          <a:blipFill rotWithShape="1">
            <a:blip r:embed="rId4" cstate="print"/>
            <a:stretch>
              <a:fillRect l="-599" t="-3311" b="-8609"/>
            </a:stretch>
          </a:blipFill>
        </p:spPr>
        <p:txBody>
          <a:bodyPr/>
          <a:lstStyle/>
          <a:p>
            <a:pPr>
              <a:defRPr/>
            </a:pPr>
            <a:r>
              <a:rPr lang="en-US">
                <a:noFill/>
              </a:rPr>
              <a:t> </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GB" altLang="en-US" sz="3200" b="1" smtClean="0"/>
              <a:t>Summary: how to report effect modifications</a:t>
            </a:r>
          </a:p>
        </p:txBody>
      </p:sp>
      <p:sp>
        <p:nvSpPr>
          <p:cNvPr id="49155" name="Text Box 4"/>
          <p:cNvSpPr txBox="1">
            <a:spLocks noChangeArrowheads="1"/>
          </p:cNvSpPr>
          <p:nvPr/>
        </p:nvSpPr>
        <p:spPr bwMode="auto">
          <a:xfrm>
            <a:off x="395288" y="6370638"/>
            <a:ext cx="5616575" cy="336550"/>
          </a:xfrm>
          <a:prstGeom prst="rect">
            <a:avLst/>
          </a:prstGeom>
          <a:noFill/>
          <a:ln w="9525">
            <a:noFill/>
            <a:miter lim="800000"/>
            <a:headEnd/>
            <a:tailEnd/>
          </a:ln>
        </p:spPr>
        <p:txBody>
          <a:bodyPr>
            <a:spAutoFit/>
          </a:bodyPr>
          <a:lstStyle/>
          <a:p>
            <a:pPr>
              <a:spcBef>
                <a:spcPct val="50000"/>
              </a:spcBef>
            </a:pPr>
            <a:r>
              <a:rPr lang="en-GB" altLang="en-US" sz="1600"/>
              <a:t>Knol et al. int J Epidemiol 202;41:514-20</a:t>
            </a:r>
          </a:p>
        </p:txBody>
      </p:sp>
      <p:pic>
        <p:nvPicPr>
          <p:cNvPr id="49156" name="Picture 7"/>
          <p:cNvPicPr>
            <a:picLocks noChangeAspect="1" noChangeArrowheads="1"/>
          </p:cNvPicPr>
          <p:nvPr/>
        </p:nvPicPr>
        <p:blipFill>
          <a:blip r:embed="rId2" cstate="print"/>
          <a:srcRect/>
          <a:stretch>
            <a:fillRect/>
          </a:stretch>
        </p:blipFill>
        <p:spPr bwMode="auto">
          <a:xfrm>
            <a:off x="395288" y="1268413"/>
            <a:ext cx="8645525" cy="2513012"/>
          </a:xfrm>
          <a:prstGeom prst="rect">
            <a:avLst/>
          </a:prstGeom>
          <a:noFill/>
          <a:ln w="9525">
            <a:noFill/>
            <a:miter lim="800000"/>
            <a:headEnd/>
            <a:tailEnd/>
          </a:ln>
        </p:spPr>
      </p:pic>
      <p:sp>
        <p:nvSpPr>
          <p:cNvPr id="49157" name="Text Box 8"/>
          <p:cNvSpPr txBox="1">
            <a:spLocks noChangeArrowheads="1"/>
          </p:cNvSpPr>
          <p:nvPr/>
        </p:nvSpPr>
        <p:spPr bwMode="auto">
          <a:xfrm>
            <a:off x="468313" y="3789363"/>
            <a:ext cx="8280400" cy="2530475"/>
          </a:xfrm>
          <a:prstGeom prst="rect">
            <a:avLst/>
          </a:prstGeom>
          <a:noFill/>
          <a:ln w="9525">
            <a:noFill/>
            <a:miter lim="800000"/>
            <a:headEnd/>
            <a:tailEnd/>
          </a:ln>
        </p:spPr>
        <p:txBody>
          <a:bodyPr>
            <a:spAutoFit/>
          </a:bodyPr>
          <a:lstStyle/>
          <a:p>
            <a:pPr marL="457200" indent="-457200">
              <a:spcBef>
                <a:spcPct val="50000"/>
              </a:spcBef>
              <a:buFontTx/>
              <a:buAutoNum type="arabicParenR"/>
            </a:pPr>
            <a:r>
              <a:rPr lang="en-GB" altLang="en-US" sz="2000"/>
              <a:t>There is a single reference category: excess risk can be estimated. However, stratum-specific estimates only for the exposure of interest (antidepressant use) are given in the last column</a:t>
            </a:r>
          </a:p>
          <a:p>
            <a:pPr marL="457200" indent="-457200">
              <a:spcBef>
                <a:spcPct val="50000"/>
              </a:spcBef>
              <a:buFontTx/>
              <a:buAutoNum type="arabicParenR"/>
            </a:pPr>
            <a:r>
              <a:rPr lang="en-GB" altLang="en-US" sz="2000"/>
              <a:t>Estimates of effect modification on relative and multiplicative scale are reported</a:t>
            </a:r>
          </a:p>
          <a:p>
            <a:pPr marL="457200" indent="-457200">
              <a:spcBef>
                <a:spcPct val="50000"/>
              </a:spcBef>
              <a:buFontTx/>
              <a:buAutoNum type="arabicParenR"/>
            </a:pPr>
            <a:r>
              <a:rPr lang="en-GB" altLang="en-US" sz="2000"/>
              <a:t>Models are adjusted for confounders of the antidepressant use – diabetes association</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381000" y="188913"/>
            <a:ext cx="8534400" cy="617537"/>
          </a:xfrm>
        </p:spPr>
        <p:txBody>
          <a:bodyPr/>
          <a:lstStyle/>
          <a:p>
            <a:pPr eaLnBrk="1" hangingPunct="1"/>
            <a:r>
              <a:rPr lang="en-GB" altLang="en-US" sz="3200" b="1" smtClean="0"/>
              <a:t>Interaction</a:t>
            </a:r>
          </a:p>
        </p:txBody>
      </p:sp>
      <p:sp>
        <p:nvSpPr>
          <p:cNvPr id="50179" name="Rectangle 5"/>
          <p:cNvSpPr>
            <a:spLocks noGrp="1" noChangeArrowheads="1"/>
          </p:cNvSpPr>
          <p:nvPr>
            <p:ph type="body" idx="1"/>
          </p:nvPr>
        </p:nvSpPr>
        <p:spPr>
          <a:xfrm>
            <a:off x="395288" y="4786313"/>
            <a:ext cx="8293100" cy="1666875"/>
          </a:xfrm>
        </p:spPr>
        <p:txBody>
          <a:bodyPr/>
          <a:lstStyle/>
          <a:p>
            <a:pPr marL="533400" indent="-533400" eaLnBrk="1" hangingPunct="1"/>
            <a:r>
              <a:rPr lang="en-GB" altLang="en-US" sz="2400" smtClean="0"/>
              <a:t>Stratum-specific estimates are provided for both exposure</a:t>
            </a:r>
          </a:p>
          <a:p>
            <a:pPr marL="533400" indent="-533400" eaLnBrk="1" hangingPunct="1"/>
            <a:r>
              <a:rPr lang="en-GB" altLang="en-US" sz="2400" smtClean="0"/>
              <a:t>Models are adjusted for confounders for both  exposures</a:t>
            </a:r>
          </a:p>
          <a:p>
            <a:pPr marL="533400" indent="-533400" eaLnBrk="1" hangingPunct="1"/>
            <a:endParaRPr lang="en-GB" altLang="en-US" sz="2400" smtClean="0"/>
          </a:p>
        </p:txBody>
      </p:sp>
      <p:pic>
        <p:nvPicPr>
          <p:cNvPr id="50180" name="Picture 6"/>
          <p:cNvPicPr>
            <a:picLocks noChangeAspect="1" noChangeArrowheads="1"/>
          </p:cNvPicPr>
          <p:nvPr/>
        </p:nvPicPr>
        <p:blipFill>
          <a:blip r:embed="rId2" cstate="print"/>
          <a:srcRect/>
          <a:stretch>
            <a:fillRect/>
          </a:stretch>
        </p:blipFill>
        <p:spPr bwMode="auto">
          <a:xfrm>
            <a:off x="144463" y="836613"/>
            <a:ext cx="8964612" cy="378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Line 2"/>
          <p:cNvSpPr>
            <a:spLocks noChangeShapeType="1"/>
          </p:cNvSpPr>
          <p:nvPr/>
        </p:nvSpPr>
        <p:spPr bwMode="auto">
          <a:xfrm>
            <a:off x="1752600" y="1828800"/>
            <a:ext cx="0" cy="3429000"/>
          </a:xfrm>
          <a:prstGeom prst="line">
            <a:avLst/>
          </a:prstGeom>
          <a:noFill/>
          <a:ln w="57150">
            <a:solidFill>
              <a:schemeClr val="tx1"/>
            </a:solidFill>
            <a:round/>
            <a:headEnd/>
            <a:tailEnd/>
          </a:ln>
        </p:spPr>
        <p:txBody>
          <a:bodyPr wrap="none" anchor="ctr"/>
          <a:lstStyle/>
          <a:p>
            <a:endParaRPr lang="it-IT"/>
          </a:p>
        </p:txBody>
      </p:sp>
      <p:sp>
        <p:nvSpPr>
          <p:cNvPr id="6147" name="Line 3"/>
          <p:cNvSpPr>
            <a:spLocks noChangeShapeType="1"/>
          </p:cNvSpPr>
          <p:nvPr/>
        </p:nvSpPr>
        <p:spPr bwMode="auto">
          <a:xfrm>
            <a:off x="1752600" y="5257800"/>
            <a:ext cx="5867400" cy="0"/>
          </a:xfrm>
          <a:prstGeom prst="line">
            <a:avLst/>
          </a:prstGeom>
          <a:noFill/>
          <a:ln w="57150">
            <a:solidFill>
              <a:srgbClr val="000000"/>
            </a:solidFill>
            <a:round/>
            <a:headEnd/>
            <a:tailEnd/>
          </a:ln>
        </p:spPr>
        <p:txBody>
          <a:bodyPr wrap="none" anchor="ctr"/>
          <a:lstStyle/>
          <a:p>
            <a:endParaRPr lang="it-IT"/>
          </a:p>
        </p:txBody>
      </p:sp>
      <p:sp>
        <p:nvSpPr>
          <p:cNvPr id="6148" name="Text Box 4"/>
          <p:cNvSpPr txBox="1">
            <a:spLocks noChangeArrowheads="1"/>
          </p:cNvSpPr>
          <p:nvPr/>
        </p:nvSpPr>
        <p:spPr bwMode="auto">
          <a:xfrm>
            <a:off x="3352800" y="5486400"/>
            <a:ext cx="2286000" cy="457200"/>
          </a:xfrm>
          <a:prstGeom prst="rect">
            <a:avLst/>
          </a:prstGeom>
          <a:noFill/>
          <a:ln w="9525">
            <a:noFill/>
            <a:miter lim="800000"/>
            <a:headEnd/>
            <a:tailEnd/>
          </a:ln>
        </p:spPr>
        <p:txBody>
          <a:bodyPr>
            <a:spAutoFit/>
          </a:bodyPr>
          <a:lstStyle/>
          <a:p>
            <a:pPr eaLnBrk="0" hangingPunct="0">
              <a:spcBef>
                <a:spcPct val="50000"/>
              </a:spcBef>
            </a:pPr>
            <a:r>
              <a:rPr lang="en-US" altLang="en-US" b="1">
                <a:latin typeface="Times New Roman" pitchFamily="18" charset="0"/>
              </a:rPr>
              <a:t>Alcohol intake</a:t>
            </a:r>
          </a:p>
        </p:txBody>
      </p:sp>
      <p:sp>
        <p:nvSpPr>
          <p:cNvPr id="6149" name="Text Box 5"/>
          <p:cNvSpPr txBox="1">
            <a:spLocks noChangeArrowheads="1"/>
          </p:cNvSpPr>
          <p:nvPr/>
        </p:nvSpPr>
        <p:spPr bwMode="auto">
          <a:xfrm rot="-5345259">
            <a:off x="104776" y="2865437"/>
            <a:ext cx="1981200" cy="822325"/>
          </a:xfrm>
          <a:prstGeom prst="rect">
            <a:avLst/>
          </a:prstGeom>
          <a:noFill/>
          <a:ln w="9525">
            <a:noFill/>
            <a:miter lim="800000"/>
            <a:headEnd/>
            <a:tailEnd/>
          </a:ln>
        </p:spPr>
        <p:txBody>
          <a:bodyPr>
            <a:spAutoFit/>
          </a:bodyPr>
          <a:lstStyle/>
          <a:p>
            <a:pPr eaLnBrk="0" hangingPunct="0">
              <a:spcBef>
                <a:spcPct val="50000"/>
              </a:spcBef>
            </a:pPr>
            <a:r>
              <a:rPr lang="en-US" altLang="en-US" b="1">
                <a:latin typeface="Times New Roman" pitchFamily="18" charset="0"/>
              </a:rPr>
              <a:t>Log rate of oral cancer</a:t>
            </a:r>
          </a:p>
        </p:txBody>
      </p:sp>
      <p:sp>
        <p:nvSpPr>
          <p:cNvPr id="6150" name="Line 6"/>
          <p:cNvSpPr>
            <a:spLocks noChangeShapeType="1"/>
          </p:cNvSpPr>
          <p:nvPr/>
        </p:nvSpPr>
        <p:spPr bwMode="auto">
          <a:xfrm flipV="1">
            <a:off x="2514600" y="2743200"/>
            <a:ext cx="5029200" cy="2133600"/>
          </a:xfrm>
          <a:prstGeom prst="line">
            <a:avLst/>
          </a:prstGeom>
          <a:noFill/>
          <a:ln w="38100">
            <a:solidFill>
              <a:srgbClr val="FF0000"/>
            </a:solidFill>
            <a:prstDash val="sysDot"/>
            <a:round/>
            <a:headEnd/>
            <a:tailEnd/>
          </a:ln>
        </p:spPr>
        <p:txBody>
          <a:bodyPr wrap="none" anchor="ctr"/>
          <a:lstStyle/>
          <a:p>
            <a:endParaRPr lang="it-IT"/>
          </a:p>
        </p:txBody>
      </p:sp>
      <p:sp>
        <p:nvSpPr>
          <p:cNvPr id="6151" name="Oval 7"/>
          <p:cNvSpPr>
            <a:spLocks noChangeArrowheads="1"/>
          </p:cNvSpPr>
          <p:nvPr/>
        </p:nvSpPr>
        <p:spPr bwMode="auto">
          <a:xfrm rot="-1224193">
            <a:off x="2843213" y="3679825"/>
            <a:ext cx="3429000" cy="685800"/>
          </a:xfrm>
          <a:prstGeom prst="ellipse">
            <a:avLst/>
          </a:prstGeom>
          <a:solidFill>
            <a:srgbClr val="FF0000">
              <a:alpha val="50195"/>
            </a:srgbClr>
          </a:solidFill>
          <a:ln w="57150" cap="rnd">
            <a:solidFill>
              <a:srgbClr val="FF0000"/>
            </a:solidFill>
            <a:prstDash val="sysDot"/>
            <a:round/>
            <a:headEnd/>
            <a:tailEnd/>
          </a:ln>
        </p:spPr>
        <p:txBody>
          <a:bodyPr wrap="none" anchor="ctr"/>
          <a:lstStyle/>
          <a:p>
            <a:endParaRPr lang="it-IT" altLang="en-US"/>
          </a:p>
        </p:txBody>
      </p:sp>
      <p:sp>
        <p:nvSpPr>
          <p:cNvPr id="6152" name="Line 8"/>
          <p:cNvSpPr>
            <a:spLocks noChangeShapeType="1"/>
          </p:cNvSpPr>
          <p:nvPr/>
        </p:nvSpPr>
        <p:spPr bwMode="auto">
          <a:xfrm flipV="1">
            <a:off x="2133600" y="1143000"/>
            <a:ext cx="5029200" cy="2133600"/>
          </a:xfrm>
          <a:prstGeom prst="line">
            <a:avLst/>
          </a:prstGeom>
          <a:noFill/>
          <a:ln w="38100">
            <a:solidFill>
              <a:srgbClr val="008000"/>
            </a:solidFill>
            <a:prstDash val="sysDot"/>
            <a:round/>
            <a:headEnd/>
            <a:tailEnd/>
          </a:ln>
        </p:spPr>
        <p:txBody>
          <a:bodyPr wrap="none" anchor="ctr"/>
          <a:lstStyle/>
          <a:p>
            <a:endParaRPr lang="it-IT"/>
          </a:p>
        </p:txBody>
      </p:sp>
      <p:sp>
        <p:nvSpPr>
          <p:cNvPr id="6153" name="Oval 9"/>
          <p:cNvSpPr>
            <a:spLocks noChangeArrowheads="1"/>
          </p:cNvSpPr>
          <p:nvPr/>
        </p:nvSpPr>
        <p:spPr bwMode="auto">
          <a:xfrm rot="-1224193">
            <a:off x="2895600" y="1905000"/>
            <a:ext cx="3429000" cy="685800"/>
          </a:xfrm>
          <a:prstGeom prst="ellipse">
            <a:avLst/>
          </a:prstGeom>
          <a:solidFill>
            <a:srgbClr val="008000">
              <a:alpha val="50195"/>
            </a:srgbClr>
          </a:solidFill>
          <a:ln w="57150" cap="rnd">
            <a:solidFill>
              <a:srgbClr val="008000"/>
            </a:solidFill>
            <a:prstDash val="sysDot"/>
            <a:round/>
            <a:headEnd/>
            <a:tailEnd/>
          </a:ln>
        </p:spPr>
        <p:txBody>
          <a:bodyPr wrap="none" anchor="ctr"/>
          <a:lstStyle/>
          <a:p>
            <a:endParaRPr lang="it-IT" altLang="en-US"/>
          </a:p>
        </p:txBody>
      </p:sp>
      <p:sp>
        <p:nvSpPr>
          <p:cNvPr id="6154" name="Text Box 10"/>
          <p:cNvSpPr txBox="1">
            <a:spLocks noChangeArrowheads="1"/>
          </p:cNvSpPr>
          <p:nvPr/>
        </p:nvSpPr>
        <p:spPr bwMode="auto">
          <a:xfrm>
            <a:off x="7239000" y="914400"/>
            <a:ext cx="1905000" cy="457200"/>
          </a:xfrm>
          <a:prstGeom prst="rect">
            <a:avLst/>
          </a:prstGeom>
          <a:noFill/>
          <a:ln w="9525">
            <a:noFill/>
            <a:miter lim="800000"/>
            <a:headEnd/>
            <a:tailEnd/>
          </a:ln>
        </p:spPr>
        <p:txBody>
          <a:bodyPr>
            <a:spAutoFit/>
          </a:bodyPr>
          <a:lstStyle/>
          <a:p>
            <a:pPr eaLnBrk="0" hangingPunct="0">
              <a:spcBef>
                <a:spcPct val="50000"/>
              </a:spcBef>
            </a:pPr>
            <a:r>
              <a:rPr lang="el-GR" altLang="en-US" b="1">
                <a:latin typeface="Arial" charset="0"/>
                <a:cs typeface="Times New Roman" pitchFamily="18" charset="0"/>
                <a:sym typeface="Bookshelf Symbol 3" pitchFamily="18" charset="2"/>
              </a:rPr>
              <a:t>β</a:t>
            </a:r>
            <a:r>
              <a:rPr lang="it-IT" altLang="en-US" b="1">
                <a:latin typeface="Arial" charset="0"/>
                <a:cs typeface="Times New Roman" pitchFamily="18" charset="0"/>
                <a:sym typeface="Bookshelf Symbol 3" pitchFamily="18" charset="2"/>
              </a:rPr>
              <a:t>(smokers)</a:t>
            </a:r>
            <a:endParaRPr lang="el-GR" altLang="en-US" b="1">
              <a:latin typeface="Arial" charset="0"/>
              <a:cs typeface="Times New Roman" pitchFamily="18" charset="0"/>
            </a:endParaRPr>
          </a:p>
        </p:txBody>
      </p:sp>
      <p:sp>
        <p:nvSpPr>
          <p:cNvPr id="6155" name="Text Box 11"/>
          <p:cNvSpPr txBox="1">
            <a:spLocks noChangeArrowheads="1"/>
          </p:cNvSpPr>
          <p:nvPr/>
        </p:nvSpPr>
        <p:spPr bwMode="auto">
          <a:xfrm>
            <a:off x="7380288" y="2895600"/>
            <a:ext cx="1584325" cy="822325"/>
          </a:xfrm>
          <a:prstGeom prst="rect">
            <a:avLst/>
          </a:prstGeom>
          <a:noFill/>
          <a:ln w="9525">
            <a:noFill/>
            <a:miter lim="800000"/>
            <a:headEnd/>
            <a:tailEnd/>
          </a:ln>
        </p:spPr>
        <p:txBody>
          <a:bodyPr>
            <a:spAutoFit/>
          </a:bodyPr>
          <a:lstStyle/>
          <a:p>
            <a:pPr eaLnBrk="0" hangingPunct="0">
              <a:spcBef>
                <a:spcPct val="50000"/>
              </a:spcBef>
            </a:pPr>
            <a:r>
              <a:rPr lang="el-GR" altLang="en-US" b="1">
                <a:latin typeface="Times New Roman" pitchFamily="18" charset="0"/>
                <a:sym typeface="Bookshelf Symbol 3" pitchFamily="18" charset="2"/>
              </a:rPr>
              <a:t>β</a:t>
            </a:r>
            <a:r>
              <a:rPr lang="it-IT" altLang="en-US" b="1">
                <a:latin typeface="Times New Roman" pitchFamily="18" charset="0"/>
                <a:sym typeface="Bookshelf Symbol 3" pitchFamily="18" charset="2"/>
              </a:rPr>
              <a:t> (non-smokers)</a:t>
            </a:r>
            <a:endParaRPr lang="en-US" altLang="en-US" b="1">
              <a:latin typeface="Times New Roman" pitchFamily="18" charset="0"/>
              <a:sym typeface="Bookshelf Symbol 3" pitchFamily="18" charset="2"/>
            </a:endParaRPr>
          </a:p>
        </p:txBody>
      </p:sp>
      <p:sp>
        <p:nvSpPr>
          <p:cNvPr id="6156" name="Text Box 12"/>
          <p:cNvSpPr txBox="1">
            <a:spLocks noChangeArrowheads="1"/>
          </p:cNvSpPr>
          <p:nvPr/>
        </p:nvSpPr>
        <p:spPr bwMode="auto">
          <a:xfrm>
            <a:off x="838200" y="304800"/>
            <a:ext cx="8001000" cy="641350"/>
          </a:xfrm>
          <a:prstGeom prst="rect">
            <a:avLst/>
          </a:prstGeom>
          <a:noFill/>
          <a:ln w="9525">
            <a:noFill/>
            <a:miter lim="800000"/>
            <a:headEnd/>
            <a:tailEnd/>
          </a:ln>
        </p:spPr>
        <p:txBody>
          <a:bodyPr>
            <a:spAutoFit/>
          </a:bodyPr>
          <a:lstStyle/>
          <a:p>
            <a:pPr eaLnBrk="0" hangingPunct="0">
              <a:spcBef>
                <a:spcPct val="50000"/>
              </a:spcBef>
            </a:pPr>
            <a:r>
              <a:rPr lang="en-US" altLang="en-US" sz="3600" b="1">
                <a:latin typeface="Arial" charset="0"/>
              </a:rPr>
              <a:t>Stratification by smoking status</a:t>
            </a:r>
          </a:p>
        </p:txBody>
      </p:sp>
      <p:sp>
        <p:nvSpPr>
          <p:cNvPr id="6157" name="Line 13"/>
          <p:cNvSpPr>
            <a:spLocks noChangeShapeType="1"/>
          </p:cNvSpPr>
          <p:nvPr/>
        </p:nvSpPr>
        <p:spPr bwMode="auto">
          <a:xfrm>
            <a:off x="4643438" y="2205038"/>
            <a:ext cx="0" cy="3095625"/>
          </a:xfrm>
          <a:prstGeom prst="line">
            <a:avLst/>
          </a:prstGeom>
          <a:noFill/>
          <a:ln w="9525">
            <a:solidFill>
              <a:schemeClr val="tx1"/>
            </a:solidFill>
            <a:prstDash val="dash"/>
            <a:round/>
            <a:headEnd/>
            <a:tailEnd/>
          </a:ln>
        </p:spPr>
        <p:txBody>
          <a:bodyPr/>
          <a:lstStyle/>
          <a:p>
            <a:endParaRPr lang="it-IT"/>
          </a:p>
        </p:txBody>
      </p:sp>
      <p:sp>
        <p:nvSpPr>
          <p:cNvPr id="6158" name="Line 14"/>
          <p:cNvSpPr>
            <a:spLocks noChangeShapeType="1"/>
          </p:cNvSpPr>
          <p:nvPr/>
        </p:nvSpPr>
        <p:spPr bwMode="auto">
          <a:xfrm>
            <a:off x="4643438" y="5229225"/>
            <a:ext cx="2160587" cy="576263"/>
          </a:xfrm>
          <a:prstGeom prst="line">
            <a:avLst/>
          </a:prstGeom>
          <a:noFill/>
          <a:ln w="9525">
            <a:solidFill>
              <a:schemeClr val="tx1"/>
            </a:solidFill>
            <a:round/>
            <a:headEnd/>
            <a:tailEnd type="triangle" w="med" len="med"/>
          </a:ln>
        </p:spPr>
        <p:txBody>
          <a:bodyPr/>
          <a:lstStyle/>
          <a:p>
            <a:endParaRPr lang="it-IT"/>
          </a:p>
        </p:txBody>
      </p:sp>
      <p:sp>
        <p:nvSpPr>
          <p:cNvPr id="6159" name="Text Box 15"/>
          <p:cNvSpPr txBox="1">
            <a:spLocks noChangeArrowheads="1"/>
          </p:cNvSpPr>
          <p:nvPr/>
        </p:nvSpPr>
        <p:spPr bwMode="auto">
          <a:xfrm>
            <a:off x="6156325" y="5876925"/>
            <a:ext cx="2519363" cy="822325"/>
          </a:xfrm>
          <a:prstGeom prst="rect">
            <a:avLst/>
          </a:prstGeom>
          <a:noFill/>
          <a:ln w="9525">
            <a:noFill/>
            <a:miter lim="800000"/>
            <a:headEnd/>
            <a:tailEnd/>
          </a:ln>
        </p:spPr>
        <p:txBody>
          <a:bodyPr>
            <a:spAutoFit/>
          </a:bodyPr>
          <a:lstStyle/>
          <a:p>
            <a:pPr>
              <a:spcBef>
                <a:spcPct val="50000"/>
              </a:spcBef>
            </a:pPr>
            <a:r>
              <a:rPr lang="en-GB" altLang="en-US">
                <a:latin typeface="Times New Roman" pitchFamily="18" charset="0"/>
              </a:rPr>
              <a:t>Mean alcohol intake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Line 2"/>
          <p:cNvSpPr>
            <a:spLocks noChangeShapeType="1"/>
          </p:cNvSpPr>
          <p:nvPr/>
        </p:nvSpPr>
        <p:spPr bwMode="auto">
          <a:xfrm>
            <a:off x="1752600" y="1828800"/>
            <a:ext cx="0" cy="3429000"/>
          </a:xfrm>
          <a:prstGeom prst="line">
            <a:avLst/>
          </a:prstGeom>
          <a:noFill/>
          <a:ln w="57150">
            <a:solidFill>
              <a:schemeClr val="tx1"/>
            </a:solidFill>
            <a:round/>
            <a:headEnd/>
            <a:tailEnd/>
          </a:ln>
        </p:spPr>
        <p:txBody>
          <a:bodyPr wrap="none" anchor="ctr"/>
          <a:lstStyle/>
          <a:p>
            <a:endParaRPr lang="it-IT"/>
          </a:p>
        </p:txBody>
      </p:sp>
      <p:sp>
        <p:nvSpPr>
          <p:cNvPr id="7171" name="Line 3"/>
          <p:cNvSpPr>
            <a:spLocks noChangeShapeType="1"/>
          </p:cNvSpPr>
          <p:nvPr/>
        </p:nvSpPr>
        <p:spPr bwMode="auto">
          <a:xfrm>
            <a:off x="1752600" y="5257800"/>
            <a:ext cx="5867400" cy="0"/>
          </a:xfrm>
          <a:prstGeom prst="line">
            <a:avLst/>
          </a:prstGeom>
          <a:noFill/>
          <a:ln w="57150">
            <a:solidFill>
              <a:srgbClr val="000000"/>
            </a:solidFill>
            <a:round/>
            <a:headEnd/>
            <a:tailEnd/>
          </a:ln>
        </p:spPr>
        <p:txBody>
          <a:bodyPr wrap="none" anchor="ctr"/>
          <a:lstStyle/>
          <a:p>
            <a:endParaRPr lang="it-IT"/>
          </a:p>
        </p:txBody>
      </p:sp>
      <p:sp>
        <p:nvSpPr>
          <p:cNvPr id="7172" name="Text Box 4"/>
          <p:cNvSpPr txBox="1">
            <a:spLocks noChangeArrowheads="1"/>
          </p:cNvSpPr>
          <p:nvPr/>
        </p:nvSpPr>
        <p:spPr bwMode="auto">
          <a:xfrm>
            <a:off x="3352800" y="5486400"/>
            <a:ext cx="2286000" cy="457200"/>
          </a:xfrm>
          <a:prstGeom prst="rect">
            <a:avLst/>
          </a:prstGeom>
          <a:noFill/>
          <a:ln w="9525">
            <a:noFill/>
            <a:miter lim="800000"/>
            <a:headEnd/>
            <a:tailEnd/>
          </a:ln>
        </p:spPr>
        <p:txBody>
          <a:bodyPr>
            <a:spAutoFit/>
          </a:bodyPr>
          <a:lstStyle/>
          <a:p>
            <a:pPr eaLnBrk="0" hangingPunct="0">
              <a:spcBef>
                <a:spcPct val="50000"/>
              </a:spcBef>
            </a:pPr>
            <a:r>
              <a:rPr lang="en-US" altLang="en-US" b="1">
                <a:latin typeface="Times New Roman" pitchFamily="18" charset="0"/>
              </a:rPr>
              <a:t>Alcohol intake</a:t>
            </a:r>
          </a:p>
        </p:txBody>
      </p:sp>
      <p:sp>
        <p:nvSpPr>
          <p:cNvPr id="7173" name="Text Box 5"/>
          <p:cNvSpPr txBox="1">
            <a:spLocks noChangeArrowheads="1"/>
          </p:cNvSpPr>
          <p:nvPr/>
        </p:nvSpPr>
        <p:spPr bwMode="auto">
          <a:xfrm rot="-5345259">
            <a:off x="104776" y="2865437"/>
            <a:ext cx="1981200" cy="822325"/>
          </a:xfrm>
          <a:prstGeom prst="rect">
            <a:avLst/>
          </a:prstGeom>
          <a:noFill/>
          <a:ln w="9525">
            <a:noFill/>
            <a:miter lim="800000"/>
            <a:headEnd/>
            <a:tailEnd/>
          </a:ln>
        </p:spPr>
        <p:txBody>
          <a:bodyPr>
            <a:spAutoFit/>
          </a:bodyPr>
          <a:lstStyle/>
          <a:p>
            <a:pPr eaLnBrk="0" hangingPunct="0">
              <a:spcBef>
                <a:spcPct val="50000"/>
              </a:spcBef>
            </a:pPr>
            <a:r>
              <a:rPr lang="en-US" altLang="en-US" b="1">
                <a:latin typeface="Times New Roman" pitchFamily="18" charset="0"/>
              </a:rPr>
              <a:t>Log rate of oral cancer</a:t>
            </a:r>
          </a:p>
        </p:txBody>
      </p:sp>
      <p:sp>
        <p:nvSpPr>
          <p:cNvPr id="7174" name="Line 6"/>
          <p:cNvSpPr>
            <a:spLocks noChangeShapeType="1"/>
          </p:cNvSpPr>
          <p:nvPr/>
        </p:nvSpPr>
        <p:spPr bwMode="auto">
          <a:xfrm flipV="1">
            <a:off x="2514600" y="2743200"/>
            <a:ext cx="5029200" cy="2133600"/>
          </a:xfrm>
          <a:prstGeom prst="line">
            <a:avLst/>
          </a:prstGeom>
          <a:noFill/>
          <a:ln w="38100">
            <a:solidFill>
              <a:srgbClr val="FF0000"/>
            </a:solidFill>
            <a:prstDash val="sysDot"/>
            <a:round/>
            <a:headEnd/>
            <a:tailEnd/>
          </a:ln>
        </p:spPr>
        <p:txBody>
          <a:bodyPr wrap="none" anchor="ctr"/>
          <a:lstStyle/>
          <a:p>
            <a:endParaRPr lang="it-IT"/>
          </a:p>
        </p:txBody>
      </p:sp>
      <p:sp>
        <p:nvSpPr>
          <p:cNvPr id="7175" name="Oval 7"/>
          <p:cNvSpPr>
            <a:spLocks noChangeArrowheads="1"/>
          </p:cNvSpPr>
          <p:nvPr/>
        </p:nvSpPr>
        <p:spPr bwMode="auto">
          <a:xfrm rot="-1224193">
            <a:off x="2843213" y="3679825"/>
            <a:ext cx="3429000" cy="685800"/>
          </a:xfrm>
          <a:prstGeom prst="ellipse">
            <a:avLst/>
          </a:prstGeom>
          <a:solidFill>
            <a:srgbClr val="FF0000">
              <a:alpha val="50195"/>
            </a:srgbClr>
          </a:solidFill>
          <a:ln w="57150" cap="rnd">
            <a:solidFill>
              <a:srgbClr val="FF0000"/>
            </a:solidFill>
            <a:prstDash val="sysDot"/>
            <a:round/>
            <a:headEnd/>
            <a:tailEnd/>
          </a:ln>
        </p:spPr>
        <p:txBody>
          <a:bodyPr wrap="none" anchor="ctr"/>
          <a:lstStyle/>
          <a:p>
            <a:endParaRPr lang="it-IT" altLang="en-US"/>
          </a:p>
        </p:txBody>
      </p:sp>
      <p:sp>
        <p:nvSpPr>
          <p:cNvPr id="7176" name="Line 8"/>
          <p:cNvSpPr>
            <a:spLocks noChangeShapeType="1"/>
          </p:cNvSpPr>
          <p:nvPr/>
        </p:nvSpPr>
        <p:spPr bwMode="auto">
          <a:xfrm flipV="1">
            <a:off x="2133600" y="1143000"/>
            <a:ext cx="5029200" cy="2133600"/>
          </a:xfrm>
          <a:prstGeom prst="line">
            <a:avLst/>
          </a:prstGeom>
          <a:noFill/>
          <a:ln w="38100">
            <a:solidFill>
              <a:srgbClr val="008000"/>
            </a:solidFill>
            <a:prstDash val="sysDot"/>
            <a:round/>
            <a:headEnd/>
            <a:tailEnd/>
          </a:ln>
        </p:spPr>
        <p:txBody>
          <a:bodyPr wrap="none" anchor="ctr"/>
          <a:lstStyle/>
          <a:p>
            <a:endParaRPr lang="it-IT"/>
          </a:p>
        </p:txBody>
      </p:sp>
      <p:sp>
        <p:nvSpPr>
          <p:cNvPr id="7177" name="Oval 9"/>
          <p:cNvSpPr>
            <a:spLocks noChangeArrowheads="1"/>
          </p:cNvSpPr>
          <p:nvPr/>
        </p:nvSpPr>
        <p:spPr bwMode="auto">
          <a:xfrm rot="-1224193">
            <a:off x="3806825" y="1484313"/>
            <a:ext cx="3429000" cy="685800"/>
          </a:xfrm>
          <a:prstGeom prst="ellipse">
            <a:avLst/>
          </a:prstGeom>
          <a:solidFill>
            <a:srgbClr val="008000">
              <a:alpha val="50195"/>
            </a:srgbClr>
          </a:solidFill>
          <a:ln w="57150" cap="rnd">
            <a:solidFill>
              <a:srgbClr val="008000"/>
            </a:solidFill>
            <a:prstDash val="sysDot"/>
            <a:round/>
            <a:headEnd/>
            <a:tailEnd/>
          </a:ln>
        </p:spPr>
        <p:txBody>
          <a:bodyPr wrap="none" anchor="ctr"/>
          <a:lstStyle/>
          <a:p>
            <a:endParaRPr lang="it-IT" altLang="en-US"/>
          </a:p>
        </p:txBody>
      </p:sp>
      <p:sp>
        <p:nvSpPr>
          <p:cNvPr id="7178" name="Text Box 10"/>
          <p:cNvSpPr txBox="1">
            <a:spLocks noChangeArrowheads="1"/>
          </p:cNvSpPr>
          <p:nvPr/>
        </p:nvSpPr>
        <p:spPr bwMode="auto">
          <a:xfrm>
            <a:off x="7239000" y="914400"/>
            <a:ext cx="1905000" cy="457200"/>
          </a:xfrm>
          <a:prstGeom prst="rect">
            <a:avLst/>
          </a:prstGeom>
          <a:noFill/>
          <a:ln w="9525">
            <a:noFill/>
            <a:miter lim="800000"/>
            <a:headEnd/>
            <a:tailEnd/>
          </a:ln>
        </p:spPr>
        <p:txBody>
          <a:bodyPr>
            <a:spAutoFit/>
          </a:bodyPr>
          <a:lstStyle/>
          <a:p>
            <a:pPr eaLnBrk="0" hangingPunct="0">
              <a:spcBef>
                <a:spcPct val="50000"/>
              </a:spcBef>
            </a:pPr>
            <a:r>
              <a:rPr lang="el-GR" altLang="en-US" b="1">
                <a:latin typeface="Arial" charset="0"/>
                <a:cs typeface="Times New Roman" pitchFamily="18" charset="0"/>
                <a:sym typeface="Bookshelf Symbol 3" pitchFamily="18" charset="2"/>
              </a:rPr>
              <a:t>β</a:t>
            </a:r>
            <a:r>
              <a:rPr lang="it-IT" altLang="en-US" b="1">
                <a:latin typeface="Arial" charset="0"/>
                <a:cs typeface="Times New Roman" pitchFamily="18" charset="0"/>
                <a:sym typeface="Bookshelf Symbol 3" pitchFamily="18" charset="2"/>
              </a:rPr>
              <a:t>(smokers)</a:t>
            </a:r>
            <a:endParaRPr lang="el-GR" altLang="en-US" b="1">
              <a:latin typeface="Arial" charset="0"/>
              <a:cs typeface="Times New Roman" pitchFamily="18" charset="0"/>
            </a:endParaRPr>
          </a:p>
        </p:txBody>
      </p:sp>
      <p:sp>
        <p:nvSpPr>
          <p:cNvPr id="7179" name="Text Box 11"/>
          <p:cNvSpPr txBox="1">
            <a:spLocks noChangeArrowheads="1"/>
          </p:cNvSpPr>
          <p:nvPr/>
        </p:nvSpPr>
        <p:spPr bwMode="auto">
          <a:xfrm>
            <a:off x="7380288" y="2895600"/>
            <a:ext cx="1584325" cy="822325"/>
          </a:xfrm>
          <a:prstGeom prst="rect">
            <a:avLst/>
          </a:prstGeom>
          <a:noFill/>
          <a:ln w="9525">
            <a:noFill/>
            <a:miter lim="800000"/>
            <a:headEnd/>
            <a:tailEnd/>
          </a:ln>
        </p:spPr>
        <p:txBody>
          <a:bodyPr>
            <a:spAutoFit/>
          </a:bodyPr>
          <a:lstStyle/>
          <a:p>
            <a:pPr eaLnBrk="0" hangingPunct="0">
              <a:spcBef>
                <a:spcPct val="50000"/>
              </a:spcBef>
            </a:pPr>
            <a:r>
              <a:rPr lang="el-GR" altLang="en-US" b="1">
                <a:latin typeface="Times New Roman" pitchFamily="18" charset="0"/>
                <a:sym typeface="Bookshelf Symbol 3" pitchFamily="18" charset="2"/>
              </a:rPr>
              <a:t>β</a:t>
            </a:r>
            <a:r>
              <a:rPr lang="it-IT" altLang="en-US" b="1">
                <a:latin typeface="Times New Roman" pitchFamily="18" charset="0"/>
                <a:sym typeface="Bookshelf Symbol 3" pitchFamily="18" charset="2"/>
              </a:rPr>
              <a:t> (non-smokers)</a:t>
            </a:r>
            <a:endParaRPr lang="en-US" altLang="en-US" b="1">
              <a:latin typeface="Times New Roman" pitchFamily="18" charset="0"/>
              <a:sym typeface="Bookshelf Symbol 3" pitchFamily="18" charset="2"/>
            </a:endParaRPr>
          </a:p>
        </p:txBody>
      </p:sp>
      <p:sp>
        <p:nvSpPr>
          <p:cNvPr id="7180" name="Text Box 12"/>
          <p:cNvSpPr txBox="1">
            <a:spLocks noChangeArrowheads="1"/>
          </p:cNvSpPr>
          <p:nvPr/>
        </p:nvSpPr>
        <p:spPr bwMode="auto">
          <a:xfrm>
            <a:off x="838200" y="304800"/>
            <a:ext cx="8001000" cy="641350"/>
          </a:xfrm>
          <a:prstGeom prst="rect">
            <a:avLst/>
          </a:prstGeom>
          <a:noFill/>
          <a:ln w="9525">
            <a:noFill/>
            <a:miter lim="800000"/>
            <a:headEnd/>
            <a:tailEnd/>
          </a:ln>
        </p:spPr>
        <p:txBody>
          <a:bodyPr>
            <a:spAutoFit/>
          </a:bodyPr>
          <a:lstStyle/>
          <a:p>
            <a:pPr eaLnBrk="0" hangingPunct="0">
              <a:spcBef>
                <a:spcPct val="50000"/>
              </a:spcBef>
            </a:pPr>
            <a:r>
              <a:rPr lang="en-US" altLang="en-US" sz="3600" b="1">
                <a:latin typeface="Arial" charset="0"/>
              </a:rPr>
              <a:t>Confounding by smoking status</a:t>
            </a:r>
          </a:p>
        </p:txBody>
      </p:sp>
      <p:sp>
        <p:nvSpPr>
          <p:cNvPr id="7181" name="Line 13"/>
          <p:cNvSpPr>
            <a:spLocks noChangeShapeType="1"/>
          </p:cNvSpPr>
          <p:nvPr/>
        </p:nvSpPr>
        <p:spPr bwMode="auto">
          <a:xfrm>
            <a:off x="4643438" y="2205038"/>
            <a:ext cx="0" cy="3095625"/>
          </a:xfrm>
          <a:prstGeom prst="line">
            <a:avLst/>
          </a:prstGeom>
          <a:noFill/>
          <a:ln w="9525">
            <a:solidFill>
              <a:schemeClr val="tx1"/>
            </a:solidFill>
            <a:prstDash val="dash"/>
            <a:round/>
            <a:headEnd/>
            <a:tailEnd/>
          </a:ln>
        </p:spPr>
        <p:txBody>
          <a:bodyPr/>
          <a:lstStyle/>
          <a:p>
            <a:endParaRPr lang="it-IT"/>
          </a:p>
        </p:txBody>
      </p:sp>
      <p:sp>
        <p:nvSpPr>
          <p:cNvPr id="7182" name="Line 14"/>
          <p:cNvSpPr>
            <a:spLocks noChangeShapeType="1"/>
          </p:cNvSpPr>
          <p:nvPr/>
        </p:nvSpPr>
        <p:spPr bwMode="auto">
          <a:xfrm>
            <a:off x="4643438" y="5229225"/>
            <a:ext cx="2160587" cy="576263"/>
          </a:xfrm>
          <a:prstGeom prst="line">
            <a:avLst/>
          </a:prstGeom>
          <a:noFill/>
          <a:ln w="9525">
            <a:solidFill>
              <a:schemeClr val="tx1"/>
            </a:solidFill>
            <a:round/>
            <a:headEnd/>
            <a:tailEnd type="triangle" w="med" len="med"/>
          </a:ln>
        </p:spPr>
        <p:txBody>
          <a:bodyPr/>
          <a:lstStyle/>
          <a:p>
            <a:endParaRPr lang="it-IT"/>
          </a:p>
        </p:txBody>
      </p:sp>
      <p:sp>
        <p:nvSpPr>
          <p:cNvPr id="7183" name="Text Box 15"/>
          <p:cNvSpPr txBox="1">
            <a:spLocks noChangeArrowheads="1"/>
          </p:cNvSpPr>
          <p:nvPr/>
        </p:nvSpPr>
        <p:spPr bwMode="auto">
          <a:xfrm>
            <a:off x="6156325" y="5876925"/>
            <a:ext cx="2519363" cy="822325"/>
          </a:xfrm>
          <a:prstGeom prst="rect">
            <a:avLst/>
          </a:prstGeom>
          <a:noFill/>
          <a:ln w="9525">
            <a:noFill/>
            <a:miter lim="800000"/>
            <a:headEnd/>
            <a:tailEnd/>
          </a:ln>
        </p:spPr>
        <p:txBody>
          <a:bodyPr>
            <a:spAutoFit/>
          </a:bodyPr>
          <a:lstStyle/>
          <a:p>
            <a:pPr>
              <a:spcBef>
                <a:spcPct val="50000"/>
              </a:spcBef>
            </a:pPr>
            <a:r>
              <a:rPr lang="en-GB" altLang="en-US">
                <a:latin typeface="Times New Roman" pitchFamily="18" charset="0"/>
              </a:rPr>
              <a:t>Mean alcohol intake</a:t>
            </a:r>
          </a:p>
        </p:txBody>
      </p:sp>
      <p:sp>
        <p:nvSpPr>
          <p:cNvPr id="7184" name="Line 16"/>
          <p:cNvSpPr>
            <a:spLocks noChangeShapeType="1"/>
          </p:cNvSpPr>
          <p:nvPr/>
        </p:nvSpPr>
        <p:spPr bwMode="auto">
          <a:xfrm>
            <a:off x="5724525" y="1628775"/>
            <a:ext cx="0" cy="3600450"/>
          </a:xfrm>
          <a:prstGeom prst="line">
            <a:avLst/>
          </a:prstGeom>
          <a:noFill/>
          <a:ln w="9525">
            <a:solidFill>
              <a:schemeClr val="tx1"/>
            </a:solidFill>
            <a:prstDash val="dash"/>
            <a:round/>
            <a:headEnd/>
            <a:tailEnd/>
          </a:ln>
        </p:spPr>
        <p:txBody>
          <a:bodyPr/>
          <a:lstStyle/>
          <a:p>
            <a:endParaRPr lang="it-IT"/>
          </a:p>
        </p:txBody>
      </p:sp>
      <p:sp>
        <p:nvSpPr>
          <p:cNvPr id="7185" name="Line 17"/>
          <p:cNvSpPr>
            <a:spLocks noChangeShapeType="1"/>
          </p:cNvSpPr>
          <p:nvPr/>
        </p:nvSpPr>
        <p:spPr bwMode="auto">
          <a:xfrm>
            <a:off x="5724525" y="5229225"/>
            <a:ext cx="1008063" cy="431800"/>
          </a:xfrm>
          <a:prstGeom prst="line">
            <a:avLst/>
          </a:prstGeom>
          <a:noFill/>
          <a:ln w="9525">
            <a:solidFill>
              <a:schemeClr val="tx1"/>
            </a:solidFill>
            <a:round/>
            <a:headEnd/>
            <a:tailEnd type="triangle" w="med" len="med"/>
          </a:ln>
        </p:spPr>
        <p:txBody>
          <a:bodyPr/>
          <a:lstStyle/>
          <a:p>
            <a:endParaRPr lang="it-IT"/>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Line 2"/>
          <p:cNvSpPr>
            <a:spLocks noChangeShapeType="1"/>
          </p:cNvSpPr>
          <p:nvPr/>
        </p:nvSpPr>
        <p:spPr bwMode="auto">
          <a:xfrm>
            <a:off x="1752600" y="1828800"/>
            <a:ext cx="0" cy="3429000"/>
          </a:xfrm>
          <a:prstGeom prst="line">
            <a:avLst/>
          </a:prstGeom>
          <a:noFill/>
          <a:ln w="57150">
            <a:solidFill>
              <a:schemeClr val="tx1"/>
            </a:solidFill>
            <a:round/>
            <a:headEnd/>
            <a:tailEnd/>
          </a:ln>
        </p:spPr>
        <p:txBody>
          <a:bodyPr wrap="none" anchor="ctr"/>
          <a:lstStyle/>
          <a:p>
            <a:endParaRPr lang="it-IT"/>
          </a:p>
        </p:txBody>
      </p:sp>
      <p:sp>
        <p:nvSpPr>
          <p:cNvPr id="8195" name="Line 3"/>
          <p:cNvSpPr>
            <a:spLocks noChangeShapeType="1"/>
          </p:cNvSpPr>
          <p:nvPr/>
        </p:nvSpPr>
        <p:spPr bwMode="auto">
          <a:xfrm>
            <a:off x="1752600" y="5257800"/>
            <a:ext cx="5867400" cy="0"/>
          </a:xfrm>
          <a:prstGeom prst="line">
            <a:avLst/>
          </a:prstGeom>
          <a:noFill/>
          <a:ln w="57150">
            <a:solidFill>
              <a:srgbClr val="000000"/>
            </a:solidFill>
            <a:round/>
            <a:headEnd/>
            <a:tailEnd/>
          </a:ln>
        </p:spPr>
        <p:txBody>
          <a:bodyPr wrap="none" anchor="ctr"/>
          <a:lstStyle/>
          <a:p>
            <a:endParaRPr lang="it-IT"/>
          </a:p>
        </p:txBody>
      </p:sp>
      <p:sp>
        <p:nvSpPr>
          <p:cNvPr id="8196" name="Text Box 4"/>
          <p:cNvSpPr txBox="1">
            <a:spLocks noChangeArrowheads="1"/>
          </p:cNvSpPr>
          <p:nvPr/>
        </p:nvSpPr>
        <p:spPr bwMode="auto">
          <a:xfrm>
            <a:off x="3352800" y="5486400"/>
            <a:ext cx="2286000" cy="457200"/>
          </a:xfrm>
          <a:prstGeom prst="rect">
            <a:avLst/>
          </a:prstGeom>
          <a:noFill/>
          <a:ln w="9525">
            <a:noFill/>
            <a:miter lim="800000"/>
            <a:headEnd/>
            <a:tailEnd/>
          </a:ln>
        </p:spPr>
        <p:txBody>
          <a:bodyPr>
            <a:spAutoFit/>
          </a:bodyPr>
          <a:lstStyle/>
          <a:p>
            <a:pPr eaLnBrk="0" hangingPunct="0">
              <a:spcBef>
                <a:spcPct val="50000"/>
              </a:spcBef>
            </a:pPr>
            <a:r>
              <a:rPr lang="en-US" altLang="en-US" b="1">
                <a:latin typeface="Times New Roman" pitchFamily="18" charset="0"/>
              </a:rPr>
              <a:t>Alcohol intake</a:t>
            </a:r>
          </a:p>
        </p:txBody>
      </p:sp>
      <p:sp>
        <p:nvSpPr>
          <p:cNvPr id="8197" name="Text Box 5"/>
          <p:cNvSpPr txBox="1">
            <a:spLocks noChangeArrowheads="1"/>
          </p:cNvSpPr>
          <p:nvPr/>
        </p:nvSpPr>
        <p:spPr bwMode="auto">
          <a:xfrm rot="-5345259">
            <a:off x="104776" y="2865437"/>
            <a:ext cx="1981200" cy="822325"/>
          </a:xfrm>
          <a:prstGeom prst="rect">
            <a:avLst/>
          </a:prstGeom>
          <a:noFill/>
          <a:ln w="9525">
            <a:noFill/>
            <a:miter lim="800000"/>
            <a:headEnd/>
            <a:tailEnd/>
          </a:ln>
        </p:spPr>
        <p:txBody>
          <a:bodyPr>
            <a:spAutoFit/>
          </a:bodyPr>
          <a:lstStyle/>
          <a:p>
            <a:pPr eaLnBrk="0" hangingPunct="0">
              <a:spcBef>
                <a:spcPct val="50000"/>
              </a:spcBef>
            </a:pPr>
            <a:r>
              <a:rPr lang="en-US" altLang="en-US" b="1">
                <a:latin typeface="Times New Roman" pitchFamily="18" charset="0"/>
              </a:rPr>
              <a:t>Log rate of oral cancer</a:t>
            </a:r>
          </a:p>
        </p:txBody>
      </p:sp>
      <p:sp>
        <p:nvSpPr>
          <p:cNvPr id="8198" name="Line 6"/>
          <p:cNvSpPr>
            <a:spLocks noChangeShapeType="1"/>
          </p:cNvSpPr>
          <p:nvPr/>
        </p:nvSpPr>
        <p:spPr bwMode="auto">
          <a:xfrm flipV="1">
            <a:off x="2514600" y="2743200"/>
            <a:ext cx="5029200" cy="2133600"/>
          </a:xfrm>
          <a:prstGeom prst="line">
            <a:avLst/>
          </a:prstGeom>
          <a:noFill/>
          <a:ln w="38100">
            <a:solidFill>
              <a:srgbClr val="FF0000"/>
            </a:solidFill>
            <a:prstDash val="sysDot"/>
            <a:round/>
            <a:headEnd/>
            <a:tailEnd/>
          </a:ln>
        </p:spPr>
        <p:txBody>
          <a:bodyPr wrap="none" anchor="ctr"/>
          <a:lstStyle/>
          <a:p>
            <a:endParaRPr lang="it-IT"/>
          </a:p>
        </p:txBody>
      </p:sp>
      <p:sp>
        <p:nvSpPr>
          <p:cNvPr id="8199" name="Oval 7"/>
          <p:cNvSpPr>
            <a:spLocks noChangeArrowheads="1"/>
          </p:cNvSpPr>
          <p:nvPr/>
        </p:nvSpPr>
        <p:spPr bwMode="auto">
          <a:xfrm rot="-1224193">
            <a:off x="2843213" y="3679825"/>
            <a:ext cx="3429000" cy="685800"/>
          </a:xfrm>
          <a:prstGeom prst="ellipse">
            <a:avLst/>
          </a:prstGeom>
          <a:solidFill>
            <a:srgbClr val="FF0000">
              <a:alpha val="50195"/>
            </a:srgbClr>
          </a:solidFill>
          <a:ln w="57150" cap="rnd">
            <a:solidFill>
              <a:srgbClr val="FF0000"/>
            </a:solidFill>
            <a:prstDash val="sysDot"/>
            <a:round/>
            <a:headEnd/>
            <a:tailEnd/>
          </a:ln>
        </p:spPr>
        <p:txBody>
          <a:bodyPr wrap="none" anchor="ctr"/>
          <a:lstStyle/>
          <a:p>
            <a:endParaRPr lang="it-IT" altLang="en-US"/>
          </a:p>
        </p:txBody>
      </p:sp>
      <p:sp>
        <p:nvSpPr>
          <p:cNvPr id="8200" name="Line 8"/>
          <p:cNvSpPr>
            <a:spLocks noChangeShapeType="1"/>
          </p:cNvSpPr>
          <p:nvPr/>
        </p:nvSpPr>
        <p:spPr bwMode="auto">
          <a:xfrm flipV="1">
            <a:off x="2133600" y="1143000"/>
            <a:ext cx="5029200" cy="2133600"/>
          </a:xfrm>
          <a:prstGeom prst="line">
            <a:avLst/>
          </a:prstGeom>
          <a:noFill/>
          <a:ln w="38100">
            <a:solidFill>
              <a:srgbClr val="008000"/>
            </a:solidFill>
            <a:prstDash val="sysDot"/>
            <a:round/>
            <a:headEnd/>
            <a:tailEnd/>
          </a:ln>
        </p:spPr>
        <p:txBody>
          <a:bodyPr wrap="none" anchor="ctr"/>
          <a:lstStyle/>
          <a:p>
            <a:endParaRPr lang="it-IT"/>
          </a:p>
        </p:txBody>
      </p:sp>
      <p:sp>
        <p:nvSpPr>
          <p:cNvPr id="8201" name="Oval 9"/>
          <p:cNvSpPr>
            <a:spLocks noChangeArrowheads="1"/>
          </p:cNvSpPr>
          <p:nvPr/>
        </p:nvSpPr>
        <p:spPr bwMode="auto">
          <a:xfrm rot="-1224193">
            <a:off x="3806825" y="1484313"/>
            <a:ext cx="3429000" cy="685800"/>
          </a:xfrm>
          <a:prstGeom prst="ellipse">
            <a:avLst/>
          </a:prstGeom>
          <a:solidFill>
            <a:srgbClr val="008000">
              <a:alpha val="50195"/>
            </a:srgbClr>
          </a:solidFill>
          <a:ln w="57150" cap="rnd">
            <a:solidFill>
              <a:srgbClr val="008000"/>
            </a:solidFill>
            <a:prstDash val="sysDot"/>
            <a:round/>
            <a:headEnd/>
            <a:tailEnd/>
          </a:ln>
        </p:spPr>
        <p:txBody>
          <a:bodyPr wrap="none" anchor="ctr"/>
          <a:lstStyle/>
          <a:p>
            <a:endParaRPr lang="it-IT" altLang="en-US"/>
          </a:p>
        </p:txBody>
      </p:sp>
      <p:sp>
        <p:nvSpPr>
          <p:cNvPr id="8202" name="Text Box 10"/>
          <p:cNvSpPr txBox="1">
            <a:spLocks noChangeArrowheads="1"/>
          </p:cNvSpPr>
          <p:nvPr/>
        </p:nvSpPr>
        <p:spPr bwMode="auto">
          <a:xfrm>
            <a:off x="7239000" y="914400"/>
            <a:ext cx="1905000" cy="457200"/>
          </a:xfrm>
          <a:prstGeom prst="rect">
            <a:avLst/>
          </a:prstGeom>
          <a:noFill/>
          <a:ln w="9525">
            <a:noFill/>
            <a:miter lim="800000"/>
            <a:headEnd/>
            <a:tailEnd/>
          </a:ln>
        </p:spPr>
        <p:txBody>
          <a:bodyPr>
            <a:spAutoFit/>
          </a:bodyPr>
          <a:lstStyle/>
          <a:p>
            <a:pPr eaLnBrk="0" hangingPunct="0">
              <a:spcBef>
                <a:spcPct val="50000"/>
              </a:spcBef>
            </a:pPr>
            <a:r>
              <a:rPr lang="el-GR" altLang="en-US" b="1">
                <a:latin typeface="Arial" charset="0"/>
                <a:cs typeface="Times New Roman" pitchFamily="18" charset="0"/>
                <a:sym typeface="Bookshelf Symbol 3" pitchFamily="18" charset="2"/>
              </a:rPr>
              <a:t>β</a:t>
            </a:r>
            <a:r>
              <a:rPr lang="it-IT" altLang="en-US" b="1">
                <a:latin typeface="Arial" charset="0"/>
                <a:cs typeface="Times New Roman" pitchFamily="18" charset="0"/>
                <a:sym typeface="Bookshelf Symbol 3" pitchFamily="18" charset="2"/>
              </a:rPr>
              <a:t>(smokers)</a:t>
            </a:r>
            <a:endParaRPr lang="el-GR" altLang="en-US" b="1">
              <a:latin typeface="Arial" charset="0"/>
              <a:cs typeface="Times New Roman" pitchFamily="18" charset="0"/>
            </a:endParaRPr>
          </a:p>
        </p:txBody>
      </p:sp>
      <p:sp>
        <p:nvSpPr>
          <p:cNvPr id="8203" name="Text Box 11"/>
          <p:cNvSpPr txBox="1">
            <a:spLocks noChangeArrowheads="1"/>
          </p:cNvSpPr>
          <p:nvPr/>
        </p:nvSpPr>
        <p:spPr bwMode="auto">
          <a:xfrm>
            <a:off x="7380288" y="2895600"/>
            <a:ext cx="1584325" cy="822325"/>
          </a:xfrm>
          <a:prstGeom prst="rect">
            <a:avLst/>
          </a:prstGeom>
          <a:noFill/>
          <a:ln w="9525">
            <a:noFill/>
            <a:miter lim="800000"/>
            <a:headEnd/>
            <a:tailEnd/>
          </a:ln>
        </p:spPr>
        <p:txBody>
          <a:bodyPr>
            <a:spAutoFit/>
          </a:bodyPr>
          <a:lstStyle/>
          <a:p>
            <a:pPr eaLnBrk="0" hangingPunct="0">
              <a:spcBef>
                <a:spcPct val="50000"/>
              </a:spcBef>
            </a:pPr>
            <a:r>
              <a:rPr lang="el-GR" altLang="en-US" b="1">
                <a:latin typeface="Times New Roman" pitchFamily="18" charset="0"/>
                <a:sym typeface="Bookshelf Symbol 3" pitchFamily="18" charset="2"/>
              </a:rPr>
              <a:t>β</a:t>
            </a:r>
            <a:r>
              <a:rPr lang="it-IT" altLang="en-US" b="1">
                <a:latin typeface="Times New Roman" pitchFamily="18" charset="0"/>
                <a:sym typeface="Bookshelf Symbol 3" pitchFamily="18" charset="2"/>
              </a:rPr>
              <a:t> (non-smokers)</a:t>
            </a:r>
            <a:endParaRPr lang="en-US" altLang="en-US" b="1">
              <a:latin typeface="Times New Roman" pitchFamily="18" charset="0"/>
              <a:sym typeface="Bookshelf Symbol 3" pitchFamily="18" charset="2"/>
            </a:endParaRPr>
          </a:p>
        </p:txBody>
      </p:sp>
      <p:sp>
        <p:nvSpPr>
          <p:cNvPr id="8204" name="Text Box 12"/>
          <p:cNvSpPr txBox="1">
            <a:spLocks noChangeArrowheads="1"/>
          </p:cNvSpPr>
          <p:nvPr/>
        </p:nvSpPr>
        <p:spPr bwMode="auto">
          <a:xfrm>
            <a:off x="838200" y="304800"/>
            <a:ext cx="8001000" cy="641350"/>
          </a:xfrm>
          <a:prstGeom prst="rect">
            <a:avLst/>
          </a:prstGeom>
          <a:noFill/>
          <a:ln w="9525">
            <a:noFill/>
            <a:miter lim="800000"/>
            <a:headEnd/>
            <a:tailEnd/>
          </a:ln>
        </p:spPr>
        <p:txBody>
          <a:bodyPr>
            <a:spAutoFit/>
          </a:bodyPr>
          <a:lstStyle/>
          <a:p>
            <a:pPr eaLnBrk="0" hangingPunct="0">
              <a:spcBef>
                <a:spcPct val="50000"/>
              </a:spcBef>
            </a:pPr>
            <a:r>
              <a:rPr lang="en-US" altLang="en-US" sz="3600" b="1">
                <a:latin typeface="Arial" charset="0"/>
              </a:rPr>
              <a:t>Confounding by smoking status</a:t>
            </a:r>
          </a:p>
        </p:txBody>
      </p:sp>
      <p:sp>
        <p:nvSpPr>
          <p:cNvPr id="8205" name="Line 13"/>
          <p:cNvSpPr>
            <a:spLocks noChangeShapeType="1"/>
          </p:cNvSpPr>
          <p:nvPr/>
        </p:nvSpPr>
        <p:spPr bwMode="auto">
          <a:xfrm flipV="1">
            <a:off x="3276600" y="1052513"/>
            <a:ext cx="3167063" cy="3960812"/>
          </a:xfrm>
          <a:prstGeom prst="line">
            <a:avLst/>
          </a:prstGeom>
          <a:noFill/>
          <a:ln w="47625">
            <a:solidFill>
              <a:schemeClr val="tx1"/>
            </a:solidFill>
            <a:prstDash val="dash"/>
            <a:round/>
            <a:headEnd/>
            <a:tailEnd/>
          </a:ln>
        </p:spPr>
        <p:txBody>
          <a:bodyPr/>
          <a:lstStyle/>
          <a:p>
            <a:endParaRPr lang="it-IT"/>
          </a:p>
        </p:txBody>
      </p:sp>
      <p:sp>
        <p:nvSpPr>
          <p:cNvPr id="8206" name="Text Box 14"/>
          <p:cNvSpPr txBox="1">
            <a:spLocks noChangeArrowheads="1"/>
          </p:cNvSpPr>
          <p:nvPr/>
        </p:nvSpPr>
        <p:spPr bwMode="auto">
          <a:xfrm>
            <a:off x="5724525" y="2060575"/>
            <a:ext cx="2663825" cy="579438"/>
          </a:xfrm>
          <a:prstGeom prst="rect">
            <a:avLst/>
          </a:prstGeom>
          <a:noFill/>
          <a:ln w="9525">
            <a:noFill/>
            <a:miter lim="800000"/>
            <a:headEnd/>
            <a:tailEnd/>
          </a:ln>
        </p:spPr>
        <p:txBody>
          <a:bodyPr>
            <a:spAutoFit/>
          </a:bodyPr>
          <a:lstStyle/>
          <a:p>
            <a:pPr eaLnBrk="0" hangingPunct="0">
              <a:spcBef>
                <a:spcPct val="50000"/>
              </a:spcBef>
            </a:pPr>
            <a:r>
              <a:rPr lang="it-IT" altLang="en-US" sz="3200" b="1">
                <a:latin typeface="Arial" charset="0"/>
                <a:sym typeface="Bookshelf Symbol 3" pitchFamily="18" charset="2"/>
              </a:rPr>
              <a:t>Crude </a:t>
            </a:r>
            <a:r>
              <a:rPr lang="el-GR" altLang="en-US" sz="3200" b="1">
                <a:latin typeface="Arial" charset="0"/>
                <a:sym typeface="Bookshelf Symbol 3" pitchFamily="18" charset="2"/>
              </a:rPr>
              <a:t>β</a:t>
            </a:r>
            <a:endParaRPr lang="en-US" altLang="en-US" sz="3200" b="1">
              <a:latin typeface="Arial" charset="0"/>
              <a:sym typeface="Bookshelf Symbol 3" pitchFamily="18" charset="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Line 2"/>
          <p:cNvSpPr>
            <a:spLocks noChangeShapeType="1"/>
          </p:cNvSpPr>
          <p:nvPr/>
        </p:nvSpPr>
        <p:spPr bwMode="auto">
          <a:xfrm>
            <a:off x="1752600" y="1828800"/>
            <a:ext cx="0" cy="3429000"/>
          </a:xfrm>
          <a:prstGeom prst="line">
            <a:avLst/>
          </a:prstGeom>
          <a:noFill/>
          <a:ln w="57150">
            <a:solidFill>
              <a:schemeClr val="tx1"/>
            </a:solidFill>
            <a:round/>
            <a:headEnd/>
            <a:tailEnd/>
          </a:ln>
        </p:spPr>
        <p:txBody>
          <a:bodyPr wrap="none" anchor="ctr"/>
          <a:lstStyle/>
          <a:p>
            <a:endParaRPr lang="it-IT"/>
          </a:p>
        </p:txBody>
      </p:sp>
      <p:sp>
        <p:nvSpPr>
          <p:cNvPr id="9219" name="Line 3"/>
          <p:cNvSpPr>
            <a:spLocks noChangeShapeType="1"/>
          </p:cNvSpPr>
          <p:nvPr/>
        </p:nvSpPr>
        <p:spPr bwMode="auto">
          <a:xfrm>
            <a:off x="1752600" y="5257800"/>
            <a:ext cx="5867400" cy="0"/>
          </a:xfrm>
          <a:prstGeom prst="line">
            <a:avLst/>
          </a:prstGeom>
          <a:noFill/>
          <a:ln w="57150">
            <a:solidFill>
              <a:srgbClr val="000000"/>
            </a:solidFill>
            <a:round/>
            <a:headEnd/>
            <a:tailEnd/>
          </a:ln>
        </p:spPr>
        <p:txBody>
          <a:bodyPr wrap="none" anchor="ctr"/>
          <a:lstStyle/>
          <a:p>
            <a:endParaRPr lang="it-IT"/>
          </a:p>
        </p:txBody>
      </p:sp>
      <p:sp>
        <p:nvSpPr>
          <p:cNvPr id="9220" name="Text Box 4"/>
          <p:cNvSpPr txBox="1">
            <a:spLocks noChangeArrowheads="1"/>
          </p:cNvSpPr>
          <p:nvPr/>
        </p:nvSpPr>
        <p:spPr bwMode="auto">
          <a:xfrm>
            <a:off x="3352800" y="5486400"/>
            <a:ext cx="2286000" cy="457200"/>
          </a:xfrm>
          <a:prstGeom prst="rect">
            <a:avLst/>
          </a:prstGeom>
          <a:noFill/>
          <a:ln w="9525">
            <a:noFill/>
            <a:miter lim="800000"/>
            <a:headEnd/>
            <a:tailEnd/>
          </a:ln>
        </p:spPr>
        <p:txBody>
          <a:bodyPr>
            <a:spAutoFit/>
          </a:bodyPr>
          <a:lstStyle/>
          <a:p>
            <a:pPr eaLnBrk="0" hangingPunct="0">
              <a:spcBef>
                <a:spcPct val="50000"/>
              </a:spcBef>
            </a:pPr>
            <a:r>
              <a:rPr lang="en-US" altLang="en-US" b="1">
                <a:latin typeface="Times New Roman" pitchFamily="18" charset="0"/>
              </a:rPr>
              <a:t>Alcohol intake</a:t>
            </a:r>
          </a:p>
        </p:txBody>
      </p:sp>
      <p:sp>
        <p:nvSpPr>
          <p:cNvPr id="9221" name="Text Box 5"/>
          <p:cNvSpPr txBox="1">
            <a:spLocks noChangeArrowheads="1"/>
          </p:cNvSpPr>
          <p:nvPr/>
        </p:nvSpPr>
        <p:spPr bwMode="auto">
          <a:xfrm rot="-5345259">
            <a:off x="104776" y="2865437"/>
            <a:ext cx="1981200" cy="822325"/>
          </a:xfrm>
          <a:prstGeom prst="rect">
            <a:avLst/>
          </a:prstGeom>
          <a:noFill/>
          <a:ln w="9525">
            <a:noFill/>
            <a:miter lim="800000"/>
            <a:headEnd/>
            <a:tailEnd/>
          </a:ln>
        </p:spPr>
        <p:txBody>
          <a:bodyPr>
            <a:spAutoFit/>
          </a:bodyPr>
          <a:lstStyle/>
          <a:p>
            <a:pPr eaLnBrk="0" hangingPunct="0">
              <a:spcBef>
                <a:spcPct val="50000"/>
              </a:spcBef>
            </a:pPr>
            <a:r>
              <a:rPr lang="en-US" altLang="en-US" b="1">
                <a:latin typeface="Times New Roman" pitchFamily="18" charset="0"/>
              </a:rPr>
              <a:t>Log rate of oral cancer</a:t>
            </a:r>
          </a:p>
        </p:txBody>
      </p:sp>
      <p:sp>
        <p:nvSpPr>
          <p:cNvPr id="9222" name="Line 6"/>
          <p:cNvSpPr>
            <a:spLocks noChangeShapeType="1"/>
          </p:cNvSpPr>
          <p:nvPr/>
        </p:nvSpPr>
        <p:spPr bwMode="auto">
          <a:xfrm flipV="1">
            <a:off x="2514600" y="2743200"/>
            <a:ext cx="5029200" cy="2133600"/>
          </a:xfrm>
          <a:prstGeom prst="line">
            <a:avLst/>
          </a:prstGeom>
          <a:noFill/>
          <a:ln w="38100">
            <a:solidFill>
              <a:srgbClr val="FF0000"/>
            </a:solidFill>
            <a:prstDash val="sysDot"/>
            <a:round/>
            <a:headEnd/>
            <a:tailEnd/>
          </a:ln>
        </p:spPr>
        <p:txBody>
          <a:bodyPr wrap="none" anchor="ctr"/>
          <a:lstStyle/>
          <a:p>
            <a:endParaRPr lang="it-IT"/>
          </a:p>
        </p:txBody>
      </p:sp>
      <p:sp>
        <p:nvSpPr>
          <p:cNvPr id="9223" name="Line 7"/>
          <p:cNvSpPr>
            <a:spLocks noChangeShapeType="1"/>
          </p:cNvSpPr>
          <p:nvPr/>
        </p:nvSpPr>
        <p:spPr bwMode="auto">
          <a:xfrm flipV="1">
            <a:off x="2339975" y="1125538"/>
            <a:ext cx="4813300" cy="3095625"/>
          </a:xfrm>
          <a:prstGeom prst="line">
            <a:avLst/>
          </a:prstGeom>
          <a:noFill/>
          <a:ln w="38100">
            <a:solidFill>
              <a:srgbClr val="008000"/>
            </a:solidFill>
            <a:prstDash val="sysDot"/>
            <a:round/>
            <a:headEnd/>
            <a:tailEnd/>
          </a:ln>
        </p:spPr>
        <p:txBody>
          <a:bodyPr wrap="none" anchor="ctr"/>
          <a:lstStyle/>
          <a:p>
            <a:endParaRPr lang="it-IT"/>
          </a:p>
        </p:txBody>
      </p:sp>
      <p:sp>
        <p:nvSpPr>
          <p:cNvPr id="9224" name="Text Box 8"/>
          <p:cNvSpPr txBox="1">
            <a:spLocks noChangeArrowheads="1"/>
          </p:cNvSpPr>
          <p:nvPr/>
        </p:nvSpPr>
        <p:spPr bwMode="auto">
          <a:xfrm>
            <a:off x="7239000" y="914400"/>
            <a:ext cx="1905000" cy="457200"/>
          </a:xfrm>
          <a:prstGeom prst="rect">
            <a:avLst/>
          </a:prstGeom>
          <a:noFill/>
          <a:ln w="9525">
            <a:noFill/>
            <a:miter lim="800000"/>
            <a:headEnd/>
            <a:tailEnd/>
          </a:ln>
        </p:spPr>
        <p:txBody>
          <a:bodyPr>
            <a:spAutoFit/>
          </a:bodyPr>
          <a:lstStyle/>
          <a:p>
            <a:pPr eaLnBrk="0" hangingPunct="0">
              <a:spcBef>
                <a:spcPct val="50000"/>
              </a:spcBef>
            </a:pPr>
            <a:r>
              <a:rPr lang="el-GR" altLang="en-US" b="1">
                <a:latin typeface="Arial" charset="0"/>
                <a:cs typeface="Times New Roman" pitchFamily="18" charset="0"/>
                <a:sym typeface="Bookshelf Symbol 3" pitchFamily="18" charset="2"/>
              </a:rPr>
              <a:t>β</a:t>
            </a:r>
            <a:r>
              <a:rPr lang="it-IT" altLang="en-US" b="1">
                <a:latin typeface="Arial" charset="0"/>
                <a:cs typeface="Times New Roman" pitchFamily="18" charset="0"/>
                <a:sym typeface="Bookshelf Symbol 3" pitchFamily="18" charset="2"/>
              </a:rPr>
              <a:t>(smokers)</a:t>
            </a:r>
            <a:endParaRPr lang="el-GR" altLang="en-US" b="1">
              <a:latin typeface="Arial" charset="0"/>
              <a:cs typeface="Times New Roman" pitchFamily="18" charset="0"/>
            </a:endParaRPr>
          </a:p>
        </p:txBody>
      </p:sp>
      <p:sp>
        <p:nvSpPr>
          <p:cNvPr id="9225" name="Text Box 9"/>
          <p:cNvSpPr txBox="1">
            <a:spLocks noChangeArrowheads="1"/>
          </p:cNvSpPr>
          <p:nvPr/>
        </p:nvSpPr>
        <p:spPr bwMode="auto">
          <a:xfrm>
            <a:off x="7380288" y="2895600"/>
            <a:ext cx="1584325" cy="822325"/>
          </a:xfrm>
          <a:prstGeom prst="rect">
            <a:avLst/>
          </a:prstGeom>
          <a:noFill/>
          <a:ln w="9525">
            <a:noFill/>
            <a:miter lim="800000"/>
            <a:headEnd/>
            <a:tailEnd/>
          </a:ln>
        </p:spPr>
        <p:txBody>
          <a:bodyPr>
            <a:spAutoFit/>
          </a:bodyPr>
          <a:lstStyle/>
          <a:p>
            <a:pPr eaLnBrk="0" hangingPunct="0">
              <a:spcBef>
                <a:spcPct val="50000"/>
              </a:spcBef>
            </a:pPr>
            <a:r>
              <a:rPr lang="el-GR" altLang="en-US" b="1">
                <a:latin typeface="Times New Roman" pitchFamily="18" charset="0"/>
                <a:sym typeface="Bookshelf Symbol 3" pitchFamily="18" charset="2"/>
              </a:rPr>
              <a:t>β</a:t>
            </a:r>
            <a:r>
              <a:rPr lang="it-IT" altLang="en-US" b="1">
                <a:latin typeface="Times New Roman" pitchFamily="18" charset="0"/>
                <a:sym typeface="Bookshelf Symbol 3" pitchFamily="18" charset="2"/>
              </a:rPr>
              <a:t> (non-smokers)</a:t>
            </a:r>
            <a:endParaRPr lang="en-US" altLang="en-US" b="1">
              <a:latin typeface="Times New Roman" pitchFamily="18" charset="0"/>
              <a:sym typeface="Bookshelf Symbol 3" pitchFamily="18" charset="2"/>
            </a:endParaRPr>
          </a:p>
        </p:txBody>
      </p:sp>
      <p:sp>
        <p:nvSpPr>
          <p:cNvPr id="9226" name="Text Box 10"/>
          <p:cNvSpPr txBox="1">
            <a:spLocks noChangeArrowheads="1"/>
          </p:cNvSpPr>
          <p:nvPr/>
        </p:nvSpPr>
        <p:spPr bwMode="auto">
          <a:xfrm>
            <a:off x="838200" y="304800"/>
            <a:ext cx="8001000" cy="1190625"/>
          </a:xfrm>
          <a:prstGeom prst="rect">
            <a:avLst/>
          </a:prstGeom>
          <a:noFill/>
          <a:ln w="9525">
            <a:noFill/>
            <a:miter lim="800000"/>
            <a:headEnd/>
            <a:tailEnd/>
          </a:ln>
        </p:spPr>
        <p:txBody>
          <a:bodyPr>
            <a:spAutoFit/>
          </a:bodyPr>
          <a:lstStyle/>
          <a:p>
            <a:pPr eaLnBrk="0" hangingPunct="0">
              <a:spcBef>
                <a:spcPct val="50000"/>
              </a:spcBef>
            </a:pPr>
            <a:r>
              <a:rPr lang="en-US" altLang="en-US" sz="3600" b="1">
                <a:latin typeface="Arial" charset="0"/>
              </a:rPr>
              <a:t>Effect modification by smoking status</a:t>
            </a:r>
          </a:p>
        </p:txBody>
      </p:sp>
      <p:sp>
        <p:nvSpPr>
          <p:cNvPr id="9227" name="Line 11"/>
          <p:cNvSpPr>
            <a:spLocks noChangeShapeType="1"/>
          </p:cNvSpPr>
          <p:nvPr/>
        </p:nvSpPr>
        <p:spPr bwMode="auto">
          <a:xfrm>
            <a:off x="4643438" y="5229225"/>
            <a:ext cx="2160587" cy="576263"/>
          </a:xfrm>
          <a:prstGeom prst="line">
            <a:avLst/>
          </a:prstGeom>
          <a:noFill/>
          <a:ln w="9525">
            <a:solidFill>
              <a:schemeClr val="tx1"/>
            </a:solidFill>
            <a:round/>
            <a:headEnd/>
            <a:tailEnd type="triangle" w="med" len="med"/>
          </a:ln>
        </p:spPr>
        <p:txBody>
          <a:bodyPr/>
          <a:lstStyle/>
          <a:p>
            <a:endParaRPr lang="it-IT"/>
          </a:p>
        </p:txBody>
      </p:sp>
      <p:sp>
        <p:nvSpPr>
          <p:cNvPr id="9228" name="Text Box 12"/>
          <p:cNvSpPr txBox="1">
            <a:spLocks noChangeArrowheads="1"/>
          </p:cNvSpPr>
          <p:nvPr/>
        </p:nvSpPr>
        <p:spPr bwMode="auto">
          <a:xfrm>
            <a:off x="6156325" y="5876925"/>
            <a:ext cx="2519363" cy="822325"/>
          </a:xfrm>
          <a:prstGeom prst="rect">
            <a:avLst/>
          </a:prstGeom>
          <a:noFill/>
          <a:ln w="9525">
            <a:noFill/>
            <a:miter lim="800000"/>
            <a:headEnd/>
            <a:tailEnd/>
          </a:ln>
        </p:spPr>
        <p:txBody>
          <a:bodyPr>
            <a:spAutoFit/>
          </a:bodyPr>
          <a:lstStyle/>
          <a:p>
            <a:pPr>
              <a:spcBef>
                <a:spcPct val="50000"/>
              </a:spcBef>
            </a:pPr>
            <a:r>
              <a:rPr lang="en-GB" altLang="en-US">
                <a:latin typeface="Times New Roman" pitchFamily="18" charset="0"/>
              </a:rPr>
              <a:t>Mean alcohol intake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altLang="en-US" sz="3200" b="1" smtClean="0"/>
              <a:t>When are stratum-specific estimates different?</a:t>
            </a:r>
          </a:p>
        </p:txBody>
      </p:sp>
      <p:sp>
        <p:nvSpPr>
          <p:cNvPr id="10243" name="Rectangle 3"/>
          <p:cNvSpPr>
            <a:spLocks noGrp="1" noChangeArrowheads="1"/>
          </p:cNvSpPr>
          <p:nvPr>
            <p:ph type="body" idx="1"/>
          </p:nvPr>
        </p:nvSpPr>
        <p:spPr/>
        <p:txBody>
          <a:bodyPr/>
          <a:lstStyle/>
          <a:p>
            <a:pPr eaLnBrk="1" hangingPunct="1">
              <a:lnSpc>
                <a:spcPct val="80000"/>
              </a:lnSpc>
              <a:spcAft>
                <a:spcPct val="25000"/>
              </a:spcAft>
              <a:buClr>
                <a:schemeClr val="tx1"/>
              </a:buClr>
              <a:buFont typeface="Wingdings" pitchFamily="2" charset="2"/>
              <a:buChar char="Ø"/>
            </a:pPr>
            <a:r>
              <a:rPr lang="en-US" altLang="en-US" sz="2400" smtClean="0"/>
              <a:t>Confounding is a bias that should be adjusted for, whereas effect modification is a real phenomenon that should be interpreted</a:t>
            </a:r>
          </a:p>
          <a:p>
            <a:pPr eaLnBrk="1" hangingPunct="1">
              <a:lnSpc>
                <a:spcPct val="80000"/>
              </a:lnSpc>
              <a:spcAft>
                <a:spcPct val="25000"/>
              </a:spcAft>
              <a:buClr>
                <a:schemeClr val="tx1"/>
              </a:buClr>
              <a:buFont typeface="Wingdings" pitchFamily="2" charset="2"/>
              <a:buChar char="Ø"/>
            </a:pPr>
            <a:r>
              <a:rPr lang="en-US" altLang="en-US" sz="2400" smtClean="0"/>
              <a:t>It is possible to carry out a test for homogeneity to evaluate if the estimates are constant over strata</a:t>
            </a:r>
          </a:p>
          <a:p>
            <a:pPr eaLnBrk="1" hangingPunct="1">
              <a:lnSpc>
                <a:spcPct val="80000"/>
              </a:lnSpc>
              <a:spcAft>
                <a:spcPct val="25000"/>
              </a:spcAft>
              <a:buClr>
                <a:schemeClr val="tx1"/>
              </a:buClr>
              <a:buFont typeface="Wingdings" pitchFamily="2" charset="2"/>
              <a:buChar char="Ø"/>
            </a:pPr>
            <a:r>
              <a:rPr lang="en-US" altLang="en-US" sz="2400" smtClean="0"/>
              <a:t>However, it is better to assume that the estimates can be pooled, unless there are a clear pattern of modification or some reasons to show the stratum-specific estimates</a:t>
            </a:r>
          </a:p>
          <a:p>
            <a:pPr eaLnBrk="1" hangingPunct="1">
              <a:lnSpc>
                <a:spcPct val="80000"/>
              </a:lnSpc>
              <a:spcAft>
                <a:spcPct val="25000"/>
              </a:spcAft>
              <a:buClr>
                <a:schemeClr val="tx1"/>
              </a:buClr>
              <a:buFont typeface="Wingdings" pitchFamily="2" charset="2"/>
              <a:buChar char="Ø"/>
            </a:pPr>
            <a:r>
              <a:rPr lang="en-US" altLang="en-US" sz="2400" smtClean="0"/>
              <a:t>Sometimes it is better to show both the stratum-specific and the pooled estimates</a:t>
            </a:r>
          </a:p>
          <a:p>
            <a:pPr eaLnBrk="1" hangingPunct="1">
              <a:lnSpc>
                <a:spcPct val="80000"/>
              </a:lnSpc>
              <a:buClr>
                <a:schemeClr val="tx1"/>
              </a:buClr>
              <a:buFont typeface="Wingdings" pitchFamily="2" charset="2"/>
              <a:buChar char="Ø"/>
            </a:pPr>
            <a:endParaRPr lang="en-US" altLang="en-US" smtClean="0"/>
          </a:p>
          <a:p>
            <a:pPr eaLnBrk="1" hangingPunct="1">
              <a:lnSpc>
                <a:spcPct val="80000"/>
              </a:lnSpc>
              <a:buClr>
                <a:schemeClr val="tx1"/>
              </a:buClr>
              <a:buFont typeface="Wingdings" pitchFamily="2" charset="2"/>
              <a:buChar char="Ø"/>
            </a:pPr>
            <a:endParaRPr lang="en-US" altLang="en-US" smtClean="0"/>
          </a:p>
          <a:p>
            <a:pPr eaLnBrk="1" hangingPunct="1">
              <a:lnSpc>
                <a:spcPct val="80000"/>
              </a:lnSpc>
              <a:buClr>
                <a:schemeClr val="tx1"/>
              </a:buClr>
              <a:buFont typeface="Wingdings" pitchFamily="2" charset="2"/>
              <a:buChar char="Ø"/>
            </a:pPr>
            <a:endParaRPr lang="en-US" altLang="en-US"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resentation16">
  <a:themeElements>
    <a:clrScheme name="Presentation16 2">
      <a:dk1>
        <a:srgbClr val="000000"/>
      </a:dk1>
      <a:lt1>
        <a:srgbClr val="EAEAEA"/>
      </a:lt1>
      <a:dk2>
        <a:srgbClr val="003366"/>
      </a:dk2>
      <a:lt2>
        <a:srgbClr val="EAEAEA"/>
      </a:lt2>
      <a:accent1>
        <a:srgbClr val="FFFFFF"/>
      </a:accent1>
      <a:accent2>
        <a:srgbClr val="DDDDDD"/>
      </a:accent2>
      <a:accent3>
        <a:srgbClr val="F3F3F3"/>
      </a:accent3>
      <a:accent4>
        <a:srgbClr val="000000"/>
      </a:accent4>
      <a:accent5>
        <a:srgbClr val="FFFFFF"/>
      </a:accent5>
      <a:accent6>
        <a:srgbClr val="C8C8C8"/>
      </a:accent6>
      <a:hlink>
        <a:srgbClr val="336699"/>
      </a:hlink>
      <a:folHlink>
        <a:srgbClr val="9A0000"/>
      </a:folHlink>
    </a:clrScheme>
    <a:fontScheme name="Presentation16">
      <a:majorFont>
        <a:latin typeface="Helvetic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Helvetic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Helvetica" pitchFamily="34" charset="0"/>
          </a:defRPr>
        </a:defPPr>
      </a:lstStyle>
    </a:lnDef>
  </a:objectDefaults>
  <a:extraClrSchemeLst>
    <a:extraClrScheme>
      <a:clrScheme name="Presentation16 1">
        <a:dk1>
          <a:srgbClr val="356677"/>
        </a:dk1>
        <a:lt1>
          <a:srgbClr val="FFFFFF"/>
        </a:lt1>
        <a:dk2>
          <a:srgbClr val="3E798E"/>
        </a:dk2>
        <a:lt2>
          <a:srgbClr val="FFFFCC"/>
        </a:lt2>
        <a:accent1>
          <a:srgbClr val="7FA0B1"/>
        </a:accent1>
        <a:accent2>
          <a:srgbClr val="3A7184"/>
        </a:accent2>
        <a:accent3>
          <a:srgbClr val="AFBEC6"/>
        </a:accent3>
        <a:accent4>
          <a:srgbClr val="DADADA"/>
        </a:accent4>
        <a:accent5>
          <a:srgbClr val="C0CDD5"/>
        </a:accent5>
        <a:accent6>
          <a:srgbClr val="346677"/>
        </a:accent6>
        <a:hlink>
          <a:srgbClr val="FFBF0B"/>
        </a:hlink>
        <a:folHlink>
          <a:srgbClr val="CC9900"/>
        </a:folHlink>
      </a:clrScheme>
      <a:clrMap bg1="dk2" tx1="lt1" bg2="dk1" tx2="lt2" accent1="accent1" accent2="accent2" accent3="accent3" accent4="accent4" accent5="accent5" accent6="accent6" hlink="hlink" folHlink="folHlink"/>
    </a:extraClrScheme>
    <a:extraClrScheme>
      <a:clrScheme name="Presentation16 2">
        <a:dk1>
          <a:srgbClr val="000000"/>
        </a:dk1>
        <a:lt1>
          <a:srgbClr val="EAEAEA"/>
        </a:lt1>
        <a:dk2>
          <a:srgbClr val="003366"/>
        </a:dk2>
        <a:lt2>
          <a:srgbClr val="EAEAEA"/>
        </a:lt2>
        <a:accent1>
          <a:srgbClr val="FFFFFF"/>
        </a:accent1>
        <a:accent2>
          <a:srgbClr val="DDDDDD"/>
        </a:accent2>
        <a:accent3>
          <a:srgbClr val="F3F3F3"/>
        </a:accent3>
        <a:accent4>
          <a:srgbClr val="000000"/>
        </a:accent4>
        <a:accent5>
          <a:srgbClr val="FFFFFF"/>
        </a:accent5>
        <a:accent6>
          <a:srgbClr val="C8C8C8"/>
        </a:accent6>
        <a:hlink>
          <a:srgbClr val="336699"/>
        </a:hlink>
        <a:folHlink>
          <a:srgbClr val="9A0000"/>
        </a:folHlink>
      </a:clrScheme>
      <a:clrMap bg1="lt1" tx1="dk1" bg2="lt2" tx2="dk2" accent1="accent1" accent2="accent2" accent3="accent3" accent4="accent4" accent5="accent5" accent6="accent6" hlink="hlink" folHlink="folHlink"/>
    </a:extraClrScheme>
    <a:extraClrScheme>
      <a:clrScheme name="Presentation16 3">
        <a:dk1>
          <a:srgbClr val="000000"/>
        </a:dk1>
        <a:lt1>
          <a:srgbClr val="EAEAEA"/>
        </a:lt1>
        <a:dk2>
          <a:srgbClr val="000000"/>
        </a:dk2>
        <a:lt2>
          <a:srgbClr val="EAEAEA"/>
        </a:lt2>
        <a:accent1>
          <a:srgbClr val="FFFFFF"/>
        </a:accent1>
        <a:accent2>
          <a:srgbClr val="DDDDDD"/>
        </a:accent2>
        <a:accent3>
          <a:srgbClr val="F3F3F3"/>
        </a:accent3>
        <a:accent4>
          <a:srgbClr val="000000"/>
        </a:accent4>
        <a:accent5>
          <a:srgbClr val="FFFFFF"/>
        </a:accent5>
        <a:accent6>
          <a:srgbClr val="C8C8C8"/>
        </a:accent6>
        <a:hlink>
          <a:srgbClr val="777777"/>
        </a:hlink>
        <a:folHlink>
          <a:srgbClr val="969696"/>
        </a:folHlink>
      </a:clrScheme>
      <a:clrMap bg1="lt1" tx1="dk1" bg2="lt2" tx2="dk2" accent1="accent1" accent2="accent2" accent3="accent3" accent4="accent4" accent5="accent5" accent6="accent6" hlink="hlink" folHlink="folHlink"/>
    </a:extraClrScheme>
    <a:extraClrScheme>
      <a:clrScheme name="Presentation16 4">
        <a:dk1>
          <a:srgbClr val="492417"/>
        </a:dk1>
        <a:lt1>
          <a:srgbClr val="D4D5C3"/>
        </a:lt1>
        <a:dk2>
          <a:srgbClr val="6E4900"/>
        </a:dk2>
        <a:lt2>
          <a:srgbClr val="B9BA9C"/>
        </a:lt2>
        <a:accent1>
          <a:srgbClr val="DBD8CF"/>
        </a:accent1>
        <a:accent2>
          <a:srgbClr val="C7C8B0"/>
        </a:accent2>
        <a:accent3>
          <a:srgbClr val="E6E7DE"/>
        </a:accent3>
        <a:accent4>
          <a:srgbClr val="3D1D12"/>
        </a:accent4>
        <a:accent5>
          <a:srgbClr val="EAE9E4"/>
        </a:accent5>
        <a:accent6>
          <a:srgbClr val="B4B59F"/>
        </a:accent6>
        <a:hlink>
          <a:srgbClr val="CC9900"/>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C:\Programmi\Microsoft Office\Templates\Presentation Designs\Strisce larghe.pot</Template>
  <TotalTime>10805</TotalTime>
  <Words>2415</Words>
  <Application>Microsoft Office PowerPoint</Application>
  <PresentationFormat>Presentazione su schermo (4:3)</PresentationFormat>
  <Paragraphs>428</Paragraphs>
  <Slides>48</Slides>
  <Notes>7</Notes>
  <HiddenSlides>0</HiddenSlides>
  <MMClips>0</MMClips>
  <ScaleCrop>false</ScaleCrop>
  <HeadingPairs>
    <vt:vector size="8" baseType="variant">
      <vt:variant>
        <vt:lpstr>Caratteri utilizzati</vt:lpstr>
      </vt:variant>
      <vt:variant>
        <vt:i4>6</vt:i4>
      </vt:variant>
      <vt:variant>
        <vt:lpstr>Tema</vt:lpstr>
      </vt:variant>
      <vt:variant>
        <vt:i4>1</vt:i4>
      </vt:variant>
      <vt:variant>
        <vt:lpstr>Server OLE incorporati</vt:lpstr>
      </vt:variant>
      <vt:variant>
        <vt:i4>2</vt:i4>
      </vt:variant>
      <vt:variant>
        <vt:lpstr>Titoli diapositive</vt:lpstr>
      </vt:variant>
      <vt:variant>
        <vt:i4>48</vt:i4>
      </vt:variant>
    </vt:vector>
  </HeadingPairs>
  <TitlesOfParts>
    <vt:vector size="57" baseType="lpstr">
      <vt:lpstr>Helvetica</vt:lpstr>
      <vt:lpstr>Arial</vt:lpstr>
      <vt:lpstr>Wingdings</vt:lpstr>
      <vt:lpstr>Arial Unicode MS</vt:lpstr>
      <vt:lpstr>Times New Roman</vt:lpstr>
      <vt:lpstr>Bookshelf Symbol 3</vt:lpstr>
      <vt:lpstr>Presentation16</vt:lpstr>
      <vt:lpstr>Grafico di Microsoft Graph</vt:lpstr>
      <vt:lpstr>Grafico di Microsoft Office Excel</vt:lpstr>
      <vt:lpstr>Interaction  </vt:lpstr>
      <vt:lpstr>Typical reasoning about effect modification/interaction</vt:lpstr>
      <vt:lpstr>Typical reasoning about interaction/effect modification</vt:lpstr>
      <vt:lpstr>Diapositiva 4</vt:lpstr>
      <vt:lpstr>Diapositiva 5</vt:lpstr>
      <vt:lpstr>Diapositiva 6</vt:lpstr>
      <vt:lpstr>Diapositiva 7</vt:lpstr>
      <vt:lpstr>Diapositiva 8</vt:lpstr>
      <vt:lpstr>When are stratum-specific estimates different?</vt:lpstr>
      <vt:lpstr>Effect of the introduction of the Italian smoking regulation on incidence of myocardial infarction. Piedmont Region</vt:lpstr>
      <vt:lpstr>Note</vt:lpstr>
      <vt:lpstr>Diapositiva 12</vt:lpstr>
      <vt:lpstr>Moreover</vt:lpstr>
      <vt:lpstr>In a 2*2 Table: asbestos, smoking and lung cancer risk</vt:lpstr>
      <vt:lpstr>Further on the example</vt:lpstr>
      <vt:lpstr>Using measures of association</vt:lpstr>
      <vt:lpstr>Measures of interaction</vt:lpstr>
      <vt:lpstr>Towards a clearer definition of interaction</vt:lpstr>
      <vt:lpstr>Effect modification vs. interaction</vt:lpstr>
      <vt:lpstr>Eff Mod in the counterfactual framework</vt:lpstr>
      <vt:lpstr>Interaction in the counterfactual framework</vt:lpstr>
      <vt:lpstr>Interaction with no eff modification (and viceversa)</vt:lpstr>
      <vt:lpstr>Exchangeability (1) </vt:lpstr>
      <vt:lpstr>Exchangeability (1)</vt:lpstr>
      <vt:lpstr>Diapositiva 25</vt:lpstr>
      <vt:lpstr>Response types (Ya,e) for joint intervention of E and A</vt:lpstr>
      <vt:lpstr>Response types for joint intervention of E and A</vt:lpstr>
      <vt:lpstr>Response types for joint intervention of E and A</vt:lpstr>
      <vt:lpstr>Response types for joint intervention of E and A</vt:lpstr>
      <vt:lpstr>Note</vt:lpstr>
      <vt:lpstr>No interaction</vt:lpstr>
      <vt:lpstr>The sufficient-component causes model</vt:lpstr>
      <vt:lpstr>Sufficient causes for two exposures</vt:lpstr>
      <vt:lpstr>Note</vt:lpstr>
      <vt:lpstr>Disease pattern in a given population</vt:lpstr>
      <vt:lpstr>Sufficient cause interaction (1)</vt:lpstr>
      <vt:lpstr>Thus</vt:lpstr>
      <vt:lpstr>Identification (1)</vt:lpstr>
      <vt:lpstr>Identification (2): Assuming monotonic effects</vt:lpstr>
      <vt:lpstr>Identification (2): Assuming monotonic effects</vt:lpstr>
      <vt:lpstr>Example</vt:lpstr>
      <vt:lpstr>RR scale</vt:lpstr>
      <vt:lpstr>Log-linear or logistic models and sufficient cause interaction</vt:lpstr>
      <vt:lpstr>Log-linear or logistic models and sufficient cause interaction</vt:lpstr>
      <vt:lpstr>Monotonic effects</vt:lpstr>
      <vt:lpstr>No monotonic effects</vt:lpstr>
      <vt:lpstr>Summary: how to report effect modifications</vt:lpstr>
      <vt:lpstr>Interaction</vt:lpstr>
    </vt:vector>
  </TitlesOfParts>
  <Company>MEP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Half term seminar ”epidemiological studies on testicular cancer”</dc:title>
  <dc:creator>Lorenzo Richiardi</dc:creator>
  <cp:lastModifiedBy>utente</cp:lastModifiedBy>
  <cp:revision>1199</cp:revision>
  <cp:lastPrinted>2004-04-06T15:27:05Z</cp:lastPrinted>
  <dcterms:created xsi:type="dcterms:W3CDTF">2002-11-26T15:20:53Z</dcterms:created>
  <dcterms:modified xsi:type="dcterms:W3CDTF">2013-12-10T17:06:20Z</dcterms:modified>
</cp:coreProperties>
</file>